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1"/>
  </p:notesMasterIdLst>
  <p:sldIdLst>
    <p:sldId id="339" r:id="rId5"/>
    <p:sldId id="334" r:id="rId6"/>
    <p:sldId id="381" r:id="rId7"/>
    <p:sldId id="409" r:id="rId8"/>
    <p:sldId id="473" r:id="rId9"/>
    <p:sldId id="416" r:id="rId10"/>
    <p:sldId id="415" r:id="rId11"/>
    <p:sldId id="417" r:id="rId12"/>
    <p:sldId id="425" r:id="rId13"/>
    <p:sldId id="481" r:id="rId14"/>
    <p:sldId id="535" r:id="rId15"/>
    <p:sldId id="410" r:id="rId16"/>
    <p:sldId id="426" r:id="rId17"/>
    <p:sldId id="427" r:id="rId18"/>
    <p:sldId id="428" r:id="rId19"/>
    <p:sldId id="479" r:id="rId20"/>
    <p:sldId id="474" r:id="rId21"/>
    <p:sldId id="470" r:id="rId22"/>
    <p:sldId id="542" r:id="rId23"/>
    <p:sldId id="471" r:id="rId24"/>
    <p:sldId id="476" r:id="rId25"/>
    <p:sldId id="475" r:id="rId26"/>
    <p:sldId id="472" r:id="rId27"/>
    <p:sldId id="478" r:id="rId28"/>
    <p:sldId id="533" r:id="rId29"/>
    <p:sldId id="480" r:id="rId30"/>
    <p:sldId id="482" r:id="rId31"/>
    <p:sldId id="483" r:id="rId32"/>
    <p:sldId id="484" r:id="rId33"/>
    <p:sldId id="487" r:id="rId34"/>
    <p:sldId id="491" r:id="rId35"/>
    <p:sldId id="492" r:id="rId36"/>
    <p:sldId id="493" r:id="rId37"/>
    <p:sldId id="494" r:id="rId38"/>
    <p:sldId id="495" r:id="rId39"/>
    <p:sldId id="498" r:id="rId40"/>
    <p:sldId id="500" r:id="rId41"/>
    <p:sldId id="502" r:id="rId42"/>
    <p:sldId id="501" r:id="rId43"/>
    <p:sldId id="538" r:id="rId44"/>
    <p:sldId id="516" r:id="rId45"/>
    <p:sldId id="504" r:id="rId46"/>
    <p:sldId id="543" r:id="rId47"/>
    <p:sldId id="497" r:id="rId48"/>
    <p:sldId id="456" r:id="rId49"/>
    <p:sldId id="507" r:id="rId50"/>
    <p:sldId id="509" r:id="rId51"/>
    <p:sldId id="486" r:id="rId52"/>
    <p:sldId id="508" r:id="rId53"/>
    <p:sldId id="514" r:id="rId54"/>
    <p:sldId id="534" r:id="rId55"/>
    <p:sldId id="536" r:id="rId56"/>
    <p:sldId id="537" r:id="rId57"/>
    <p:sldId id="517" r:id="rId58"/>
    <p:sldId id="515" r:id="rId59"/>
    <p:sldId id="526" r:id="rId60"/>
    <p:sldId id="539" r:id="rId61"/>
    <p:sldId id="518" r:id="rId62"/>
    <p:sldId id="519" r:id="rId63"/>
    <p:sldId id="520" r:id="rId64"/>
    <p:sldId id="521" r:id="rId65"/>
    <p:sldId id="522" r:id="rId66"/>
    <p:sldId id="540" r:id="rId67"/>
    <p:sldId id="524" r:id="rId68"/>
    <p:sldId id="523" r:id="rId69"/>
    <p:sldId id="541" r:id="rId7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18B5"/>
    <a:srgbClr val="9DB4D4"/>
    <a:srgbClr val="8ECFC9"/>
    <a:srgbClr val="A7E192"/>
    <a:srgbClr val="E6CFC9"/>
    <a:srgbClr val="2878B5"/>
    <a:srgbClr val="9AC9DB"/>
    <a:srgbClr val="9DD6D4"/>
    <a:srgbClr val="BEC8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54C53E-B558-4BC2-9003-3F691920AB73}" v="34" dt="2024-05-23T17:12:13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0" autoAdjust="0"/>
    <p:restoredTop sz="94658"/>
  </p:normalViewPr>
  <p:slideViewPr>
    <p:cSldViewPr snapToGrid="0">
      <p:cViewPr varScale="1">
        <p:scale>
          <a:sx n="120" d="100"/>
          <a:sy n="120" d="100"/>
        </p:scale>
        <p:origin x="8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microsoft.com/office/2015/10/relationships/revisionInfo" Target="revisionInfo.xml"/><Relationship Id="rId7" Type="http://schemas.openxmlformats.org/officeDocument/2006/relationships/slide" Target="slides/slide3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F9931-9043-4DCB-ACB4-EFC636FCC80F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C9979-E7C0-419C-928C-9C4FDD8A62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81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464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288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120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630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616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451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582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64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801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068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986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759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8814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9452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6254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40086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8782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0809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0396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8001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272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184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https://en.wikipedia.org/wiki/File:Proten_ligand_binding.PNG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0194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01761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7835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3150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0179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9884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9282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3018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5871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3039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219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5860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0603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5544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784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2988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69270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1825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2492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17904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86598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https://en.wikipedia.org/wiki/File:Proten_ligand_binding.PNG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848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04943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47922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68028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03404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08578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0789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62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39525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63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57273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64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75940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65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31108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66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995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35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320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95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https://en.wikipedia.org/wiki/File:Proten_ligand_binding.PNG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B5F8-56AB-4736-8C3C-45273EE62D7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95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CB841D-A6B3-DE1F-3EFB-0BA90FC45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701B7E8-0DC8-454D-E24B-99F215798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84E319-391B-36EF-786E-4EBF8D15B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82B5-151C-43FC-946E-029CC94C83D0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DAF5BF-917C-7C9B-1948-6394E70D8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127249-D7AF-475E-45CB-C51963D49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520B5-DDB0-41EB-8565-EF464D533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74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3EE5AD-7C46-1719-A53B-B004D71B3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94EC2D2-05E9-96F9-A202-DA31BFC5C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75CC44-B740-849E-D01B-23DADE6C0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82B5-151C-43FC-946E-029CC94C83D0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B98132-B630-BDD4-3593-81B3EC133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0D232B-2208-9B2A-229A-CED817148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520B5-DDB0-41EB-8565-EF464D533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09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3F477A9-E052-9038-AE70-A5F49DB2F1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41AC31B-EA86-A579-73DC-C445F3039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906F6D-2733-772D-B735-7629B2AA2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82B5-151C-43FC-946E-029CC94C83D0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E3E342-C48F-A7C7-39F1-E875BE8B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1F56A3-46C1-D01C-D622-60C726371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520B5-DDB0-41EB-8565-EF464D533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804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16B56-19F3-6B16-8E47-AEA4F214D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D3597-BC45-CB5D-5B31-6CA02E998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5ABB-160C-4ED5-BB53-602A9C1FF57B}" type="datetime1">
              <a:rPr lang="en-US" smtClean="0"/>
              <a:t>5/25/26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1BB6E-62F9-805A-32C5-924C5822B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15281-BDDA-BE36-E782-B1DB0CE1E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964" y="6356350"/>
            <a:ext cx="2743200" cy="365125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57AC25-A279-43AA-B5A4-98ECB61E44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E237B9C-B57C-0F85-1063-BDCBC9D4C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5789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B0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t>Justin</a:t>
            </a:r>
            <a:r>
              <a:rPr spc="-60"/>
              <a:t> </a:t>
            </a:r>
            <a:r>
              <a:rPr spc="-10"/>
              <a:t>Johnson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B0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t>September</a:t>
            </a:r>
            <a:r>
              <a:rPr spc="-60"/>
              <a:t> </a:t>
            </a:r>
            <a:r>
              <a:t>16,</a:t>
            </a:r>
            <a:r>
              <a:rPr spc="-60"/>
              <a:t> </a:t>
            </a:r>
            <a:r>
              <a:rPr spc="-2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B0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t>Lecture</a:t>
            </a:r>
            <a:r>
              <a:rPr spc="-30"/>
              <a:t> </a:t>
            </a:r>
            <a:r>
              <a:t>4</a:t>
            </a:r>
            <a:r>
              <a:rPr spc="-35"/>
              <a:t> </a:t>
            </a:r>
            <a:r>
              <a:t>-</a:t>
            </a:r>
            <a:r>
              <a:rPr spc="-30"/>
              <a:t> </a:t>
            </a: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  <p:extLst>
      <p:ext uri="{BB962C8B-B14F-4D97-AF65-F5344CB8AC3E}">
        <p14:creationId xmlns:p14="http://schemas.microsoft.com/office/powerpoint/2010/main" val="168249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B5DD75-03F4-E34D-26E6-25D99D871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D7C63F-D62C-956D-BDC0-7BB011B51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49733E-AEEB-8428-DFED-6C57634DE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82B5-151C-43FC-946E-029CC94C83D0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CF7070-0806-039D-F254-1B419231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BECD2A-70BC-0F6F-6061-4F13A2889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520B5-DDB0-41EB-8565-EF464D533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81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8D4C48-6710-D0B7-4255-8C4FE2EA8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4915A4-76BE-4458-3F4C-78AF1DCD2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EF1F22-EE2D-8D2B-D156-07CBC432E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82B5-151C-43FC-946E-029CC94C83D0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D6B2AC-4390-5EF5-C3D3-0E5DEBEF2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AD722D-02FF-72D9-9A57-A7E42AE79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520B5-DDB0-41EB-8565-EF464D533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634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3C9490-6403-54FC-50A4-AD2F2471E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E76CE8-00DD-A26D-F4D1-40DF1B550A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44AFDAF-BCEC-12C9-E270-1E573C179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0E7830-7792-05D3-6E55-676D17BF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82B5-151C-43FC-946E-029CC94C83D0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293D46-4887-6ABD-0BB2-6FEE691E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CB54A59-BC0F-ECD3-94AE-BB15F01A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520B5-DDB0-41EB-8565-EF464D533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039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76E288-EE60-3F30-6A57-2003861B8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D66F22-F23F-96B7-B197-DCCDDE0BF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11BBD72-6FDE-E538-A5CA-5E00AD67E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6DC9DB6-03D6-F45C-AFFD-ACA190EDC9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D0DAF-51AF-56E2-9CC1-51A7543BF8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96CECDC-F68A-655F-4684-611B08634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82B5-151C-43FC-946E-029CC94C83D0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98D2B04-94A7-345B-A701-394CE59FD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1BE4C88-E75D-6CA4-B2BE-3C969998A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520B5-DDB0-41EB-8565-EF464D533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89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519C99-48D2-004B-6641-871DF2450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8FED60C-56DC-F9FA-339B-AC339F4EA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82B5-151C-43FC-946E-029CC94C83D0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ED0E569-0DE6-AA01-ECEC-06047948E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2F472F-4337-1195-F444-7E945C6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520B5-DDB0-41EB-8565-EF464D533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490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E870BF-7493-2D31-26F7-705F34253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82B5-151C-43FC-946E-029CC94C83D0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E5A42C6-5647-EA43-64D6-259974606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726FD9-2DD4-533A-4D37-C78FBB159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520B5-DDB0-41EB-8565-EF464D533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20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18C98F-267A-3C63-7EB2-E842AFE14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E42942-B5EE-B93B-C081-54F9585A6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F1B2E7A-7B7C-4862-0A39-7737B38E8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B9BB188-C01F-FA14-26A8-96A95DFC8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82B5-151C-43FC-946E-029CC94C83D0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61806EF-D757-3DFC-4410-8D7ECC8E7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9DFA3E8-27DE-235A-3197-A7316AD7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520B5-DDB0-41EB-8565-EF464D533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92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23A636-EF36-8B4F-67E0-000BF042F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AD7DF4C-ACAA-7BBE-8DF5-3E2507C1DD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B33CDEF-1A09-7B44-6B6D-D5B941436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058FC97-51A5-30BE-D2B3-7D35BA450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82B5-151C-43FC-946E-029CC94C83D0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0E7740-6048-C06C-22FC-A6CFA4D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55AA5C-BE7F-4B0B-F86E-35771C08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520B5-DDB0-41EB-8565-EF464D533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702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1E0316D-D52F-A3A4-181F-8B246971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DB4BE5-43BC-CA6C-35F4-8FDB7BF5D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4BEB94-5ECE-B480-FA8E-F81455D866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5082B5-151C-43FC-946E-029CC94C83D0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79485B-BAB3-4ADE-9A00-742E37060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AD9130-8E25-2315-4FB7-966E735B5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D520B5-DDB0-41EB-8565-EF464D533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38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71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11" Type="http://schemas.openxmlformats.org/officeDocument/2006/relationships/image" Target="../media/image69.png"/><Relationship Id="rId5" Type="http://schemas.openxmlformats.org/officeDocument/2006/relationships/image" Target="../media/image6.png"/><Relationship Id="rId15" Type="http://schemas.openxmlformats.org/officeDocument/2006/relationships/image" Target="../media/image73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24.png"/><Relationship Id="rId14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13" Type="http://schemas.openxmlformats.org/officeDocument/2006/relationships/image" Target="../media/image580.png"/><Relationship Id="rId18" Type="http://schemas.openxmlformats.org/officeDocument/2006/relationships/image" Target="../media/image630.png"/><Relationship Id="rId26" Type="http://schemas.openxmlformats.org/officeDocument/2006/relationships/image" Target="../media/image7.png"/><Relationship Id="rId3" Type="http://schemas.openxmlformats.org/officeDocument/2006/relationships/image" Target="../media/image74.png"/><Relationship Id="rId21" Type="http://schemas.openxmlformats.org/officeDocument/2006/relationships/image" Target="../media/image660.png"/><Relationship Id="rId7" Type="http://schemas.openxmlformats.org/officeDocument/2006/relationships/image" Target="../media/image13.png"/><Relationship Id="rId12" Type="http://schemas.openxmlformats.org/officeDocument/2006/relationships/image" Target="../media/image570.png"/><Relationship Id="rId17" Type="http://schemas.openxmlformats.org/officeDocument/2006/relationships/image" Target="../media/image620.png"/><Relationship Id="rId25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10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0.png"/><Relationship Id="rId11" Type="http://schemas.openxmlformats.org/officeDocument/2006/relationships/image" Target="../media/image14.png"/><Relationship Id="rId24" Type="http://schemas.openxmlformats.org/officeDocument/2006/relationships/image" Target="../media/image6.png"/><Relationship Id="rId5" Type="http://schemas.openxmlformats.org/officeDocument/2006/relationships/image" Target="../media/image520.png"/><Relationship Id="rId15" Type="http://schemas.openxmlformats.org/officeDocument/2006/relationships/image" Target="../media/image78.png"/><Relationship Id="rId23" Type="http://schemas.openxmlformats.org/officeDocument/2006/relationships/image" Target="../media/image80.png"/><Relationship Id="rId10" Type="http://schemas.openxmlformats.org/officeDocument/2006/relationships/image" Target="../media/image76.png"/><Relationship Id="rId19" Type="http://schemas.openxmlformats.org/officeDocument/2006/relationships/image" Target="../media/image640.png"/><Relationship Id="rId4" Type="http://schemas.openxmlformats.org/officeDocument/2006/relationships/image" Target="../media/image75.png"/><Relationship Id="rId9" Type="http://schemas.openxmlformats.org/officeDocument/2006/relationships/image" Target="../media/image550.png"/><Relationship Id="rId14" Type="http://schemas.openxmlformats.org/officeDocument/2006/relationships/image" Target="../media/image77.png"/><Relationship Id="rId22" Type="http://schemas.openxmlformats.org/officeDocument/2006/relationships/image" Target="../media/image6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13" Type="http://schemas.openxmlformats.org/officeDocument/2006/relationships/image" Target="../media/image780.png"/><Relationship Id="rId18" Type="http://schemas.openxmlformats.org/officeDocument/2006/relationships/image" Target="../media/image830.png"/><Relationship Id="rId26" Type="http://schemas.openxmlformats.org/officeDocument/2006/relationships/image" Target="../media/image2.png"/><Relationship Id="rId3" Type="http://schemas.openxmlformats.org/officeDocument/2006/relationships/image" Target="../media/image81.png"/><Relationship Id="rId21" Type="http://schemas.openxmlformats.org/officeDocument/2006/relationships/image" Target="../media/image86.png"/><Relationship Id="rId7" Type="http://schemas.openxmlformats.org/officeDocument/2006/relationships/image" Target="../media/image13.png"/><Relationship Id="rId12" Type="http://schemas.openxmlformats.org/officeDocument/2006/relationships/image" Target="../media/image770.png"/><Relationship Id="rId17" Type="http://schemas.openxmlformats.org/officeDocument/2006/relationships/image" Target="../media/image820.png"/><Relationship Id="rId25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83.pn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0.png"/><Relationship Id="rId11" Type="http://schemas.openxmlformats.org/officeDocument/2006/relationships/image" Target="../media/image760.png"/><Relationship Id="rId24" Type="http://schemas.openxmlformats.org/officeDocument/2006/relationships/image" Target="../media/image89.png"/><Relationship Id="rId5" Type="http://schemas.openxmlformats.org/officeDocument/2006/relationships/image" Target="../media/image710.png"/><Relationship Id="rId15" Type="http://schemas.openxmlformats.org/officeDocument/2006/relationships/image" Target="../media/image800.png"/><Relationship Id="rId23" Type="http://schemas.openxmlformats.org/officeDocument/2006/relationships/image" Target="../media/image88.png"/><Relationship Id="rId10" Type="http://schemas.openxmlformats.org/officeDocument/2006/relationships/image" Target="../media/image810.png"/><Relationship Id="rId19" Type="http://schemas.openxmlformats.org/officeDocument/2006/relationships/image" Target="../media/image84.png"/><Relationship Id="rId4" Type="http://schemas.openxmlformats.org/officeDocument/2006/relationships/image" Target="../media/image82.png"/><Relationship Id="rId9" Type="http://schemas.openxmlformats.org/officeDocument/2006/relationships/image" Target="../media/image740.png"/><Relationship Id="rId14" Type="http://schemas.openxmlformats.org/officeDocument/2006/relationships/image" Target="../media/image821.png"/><Relationship Id="rId22" Type="http://schemas.openxmlformats.org/officeDocument/2006/relationships/image" Target="../media/image8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8.png"/><Relationship Id="rId18" Type="http://schemas.openxmlformats.org/officeDocument/2006/relationships/image" Target="../media/image2.png"/><Relationship Id="rId3" Type="http://schemas.openxmlformats.org/officeDocument/2006/relationships/image" Target="../media/image4.png"/><Relationship Id="rId21" Type="http://schemas.openxmlformats.org/officeDocument/2006/relationships/image" Target="../media/image104.png"/><Relationship Id="rId7" Type="http://schemas.openxmlformats.org/officeDocument/2006/relationships/image" Target="../media/image93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01.png"/><Relationship Id="rId20" Type="http://schemas.openxmlformats.org/officeDocument/2006/relationships/image" Target="../media/image10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2.png"/><Relationship Id="rId11" Type="http://schemas.openxmlformats.org/officeDocument/2006/relationships/image" Target="../media/image96.png"/><Relationship Id="rId5" Type="http://schemas.openxmlformats.org/officeDocument/2006/relationships/image" Target="../media/image91.png"/><Relationship Id="rId15" Type="http://schemas.openxmlformats.org/officeDocument/2006/relationships/image" Target="../media/image100.png"/><Relationship Id="rId10" Type="http://schemas.openxmlformats.org/officeDocument/2006/relationships/image" Target="../media/image13.png"/><Relationship Id="rId19" Type="http://schemas.openxmlformats.org/officeDocument/2006/relationships/image" Target="../media/image103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99.png"/><Relationship Id="rId22" Type="http://schemas.openxmlformats.org/officeDocument/2006/relationships/image" Target="../media/image10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1.png"/><Relationship Id="rId13" Type="http://schemas.openxmlformats.org/officeDocument/2006/relationships/image" Target="../media/image1311.png"/><Relationship Id="rId3" Type="http://schemas.openxmlformats.org/officeDocument/2006/relationships/image" Target="../media/image2.png"/><Relationship Id="rId7" Type="http://schemas.openxmlformats.org/officeDocument/2006/relationships/image" Target="../media/image711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11" Type="http://schemas.openxmlformats.org/officeDocument/2006/relationships/image" Target="../media/image1111.png"/><Relationship Id="rId5" Type="http://schemas.openxmlformats.org/officeDocument/2006/relationships/image" Target="../media/image1.png"/><Relationship Id="rId10" Type="http://schemas.openxmlformats.org/officeDocument/2006/relationships/image" Target="../media/image1010.png"/><Relationship Id="rId4" Type="http://schemas.openxmlformats.org/officeDocument/2006/relationships/image" Target="../media/image511.png"/><Relationship Id="rId9" Type="http://schemas.openxmlformats.org/officeDocument/2006/relationships/image" Target="../media/image910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3" Type="http://schemas.openxmlformats.org/officeDocument/2006/relationships/image" Target="../media/image510.png"/><Relationship Id="rId7" Type="http://schemas.openxmlformats.org/officeDocument/2006/relationships/image" Target="../media/image31.png"/><Relationship Id="rId12" Type="http://schemas.openxmlformats.org/officeDocument/2006/relationships/image" Target="../media/image14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11" Type="http://schemas.openxmlformats.org/officeDocument/2006/relationships/image" Target="../media/image1310.png"/><Relationship Id="rId5" Type="http://schemas.openxmlformats.org/officeDocument/2006/relationships/image" Target="../media/image29.png"/><Relationship Id="rId10" Type="http://schemas.openxmlformats.org/officeDocument/2006/relationships/image" Target="../media/image1811.png"/><Relationship Id="rId4" Type="http://schemas.openxmlformats.org/officeDocument/2006/relationships/image" Target="../media/image28.png"/><Relationship Id="rId9" Type="http://schemas.openxmlformats.org/officeDocument/2006/relationships/image" Target="../media/image1110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3" Type="http://schemas.openxmlformats.org/officeDocument/2006/relationships/image" Target="../media/image510.png"/><Relationship Id="rId7" Type="http://schemas.openxmlformats.org/officeDocument/2006/relationships/image" Target="../media/image31.png"/><Relationship Id="rId12" Type="http://schemas.openxmlformats.org/officeDocument/2006/relationships/image" Target="../media/image14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11" Type="http://schemas.openxmlformats.org/officeDocument/2006/relationships/image" Target="../media/image1310.png"/><Relationship Id="rId5" Type="http://schemas.openxmlformats.org/officeDocument/2006/relationships/image" Target="../media/image29.png"/><Relationship Id="rId10" Type="http://schemas.openxmlformats.org/officeDocument/2006/relationships/image" Target="../media/image1811.png"/><Relationship Id="rId4" Type="http://schemas.openxmlformats.org/officeDocument/2006/relationships/image" Target="../media/image28.png"/><Relationship Id="rId9" Type="http://schemas.openxmlformats.org/officeDocument/2006/relationships/image" Target="../media/image11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81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11" Type="http://schemas.openxmlformats.org/officeDocument/2006/relationships/image" Target="../media/image50.png"/><Relationship Id="rId5" Type="http://schemas.openxmlformats.org/officeDocument/2006/relationships/image" Target="../media/image35.png"/><Relationship Id="rId10" Type="http://schemas.openxmlformats.org/officeDocument/2006/relationships/image" Target="../media/image47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png"/><Relationship Id="rId5" Type="http://schemas.openxmlformats.org/officeDocument/2006/relationships/image" Target="../media/image59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300.png"/><Relationship Id="rId7" Type="http://schemas.openxmlformats.org/officeDocument/2006/relationships/image" Target="../media/image3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0.png"/><Relationship Id="rId5" Type="http://schemas.openxmlformats.org/officeDocument/2006/relationships/image" Target="../media/image2.png"/><Relationship Id="rId10" Type="http://schemas.openxmlformats.org/officeDocument/2006/relationships/image" Target="../media/image107.png"/><Relationship Id="rId4" Type="http://schemas.openxmlformats.org/officeDocument/2006/relationships/image" Target="../media/image310.png"/><Relationship Id="rId9" Type="http://schemas.openxmlformats.org/officeDocument/2006/relationships/image" Target="../media/image10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112.png"/><Relationship Id="rId7" Type="http://schemas.openxmlformats.org/officeDocument/2006/relationships/image" Target="../media/image11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16.png"/><Relationship Id="rId5" Type="http://schemas.openxmlformats.org/officeDocument/2006/relationships/image" Target="../media/image2.png"/><Relationship Id="rId10" Type="http://schemas.openxmlformats.org/officeDocument/2006/relationships/image" Target="../media/image115.png"/><Relationship Id="rId4" Type="http://schemas.openxmlformats.org/officeDocument/2006/relationships/image" Target="../media/image5.png"/><Relationship Id="rId9" Type="http://schemas.openxmlformats.org/officeDocument/2006/relationships/image" Target="../media/image114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4.png"/><Relationship Id="rId18" Type="http://schemas.openxmlformats.org/officeDocument/2006/relationships/image" Target="../media/image129.png"/><Relationship Id="rId3" Type="http://schemas.openxmlformats.org/officeDocument/2006/relationships/image" Target="../media/image117.png"/><Relationship Id="rId21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image" Target="../media/image123.png"/><Relationship Id="rId17" Type="http://schemas.openxmlformats.org/officeDocument/2006/relationships/image" Target="../media/image128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27.png"/><Relationship Id="rId20" Type="http://schemas.openxmlformats.org/officeDocument/2006/relationships/image" Target="../media/image1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0.png"/><Relationship Id="rId11" Type="http://schemas.openxmlformats.org/officeDocument/2006/relationships/image" Target="../media/image4.png"/><Relationship Id="rId5" Type="http://schemas.openxmlformats.org/officeDocument/2006/relationships/image" Target="../media/image119.png"/><Relationship Id="rId15" Type="http://schemas.openxmlformats.org/officeDocument/2006/relationships/image" Target="../media/image126.png"/><Relationship Id="rId10" Type="http://schemas.openxmlformats.org/officeDocument/2006/relationships/image" Target="../media/image122.png"/><Relationship Id="rId19" Type="http://schemas.openxmlformats.org/officeDocument/2006/relationships/image" Target="../media/image130.png"/><Relationship Id="rId4" Type="http://schemas.openxmlformats.org/officeDocument/2006/relationships/image" Target="../media/image118.png"/><Relationship Id="rId9" Type="http://schemas.openxmlformats.org/officeDocument/2006/relationships/image" Target="../media/image2.png"/><Relationship Id="rId14" Type="http://schemas.openxmlformats.org/officeDocument/2006/relationships/image" Target="../media/image125.png"/><Relationship Id="rId22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43.png"/><Relationship Id="rId3" Type="http://schemas.openxmlformats.org/officeDocument/2006/relationships/image" Target="../media/image136.png"/><Relationship Id="rId7" Type="http://schemas.openxmlformats.org/officeDocument/2006/relationships/image" Target="../media/image137.png"/><Relationship Id="rId12" Type="http://schemas.openxmlformats.org/officeDocument/2006/relationships/image" Target="../media/image1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41.png"/><Relationship Id="rId5" Type="http://schemas.openxmlformats.org/officeDocument/2006/relationships/image" Target="../media/image2.png"/><Relationship Id="rId10" Type="http://schemas.openxmlformats.org/officeDocument/2006/relationships/image" Target="../media/image140.png"/><Relationship Id="rId4" Type="http://schemas.openxmlformats.org/officeDocument/2006/relationships/image" Target="../media/image5.png"/><Relationship Id="rId9" Type="http://schemas.openxmlformats.org/officeDocument/2006/relationships/image" Target="../media/image1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0.png"/><Relationship Id="rId11" Type="http://schemas.openxmlformats.org/officeDocument/2006/relationships/image" Target="../media/image164.png"/><Relationship Id="rId5" Type="http://schemas.openxmlformats.org/officeDocument/2006/relationships/image" Target="../media/image2.png"/><Relationship Id="rId10" Type="http://schemas.openxmlformats.org/officeDocument/2006/relationships/image" Target="../media/image163.png"/><Relationship Id="rId4" Type="http://schemas.openxmlformats.org/officeDocument/2006/relationships/image" Target="../media/image4.png"/><Relationship Id="rId9" Type="http://schemas.openxmlformats.org/officeDocument/2006/relationships/image" Target="../media/image16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164.png"/><Relationship Id="rId5" Type="http://schemas.openxmlformats.org/officeDocument/2006/relationships/image" Target="../media/image2.png"/><Relationship Id="rId10" Type="http://schemas.openxmlformats.org/officeDocument/2006/relationships/image" Target="../media/image163.png"/><Relationship Id="rId4" Type="http://schemas.openxmlformats.org/officeDocument/2006/relationships/image" Target="../media/image4.png"/><Relationship Id="rId9" Type="http://schemas.openxmlformats.org/officeDocument/2006/relationships/image" Target="../media/image16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6.png"/><Relationship Id="rId7" Type="http://schemas.openxmlformats.org/officeDocument/2006/relationships/image" Target="../media/image167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10" Type="http://schemas.openxmlformats.org/officeDocument/2006/relationships/image" Target="../media/image170.png"/><Relationship Id="rId4" Type="http://schemas.openxmlformats.org/officeDocument/2006/relationships/image" Target="../media/image167.png"/><Relationship Id="rId9" Type="http://schemas.openxmlformats.org/officeDocument/2006/relationships/image" Target="../media/image16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75.png"/><Relationship Id="rId7" Type="http://schemas.openxmlformats.org/officeDocument/2006/relationships/image" Target="../media/image17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8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790.png"/><Relationship Id="rId7" Type="http://schemas.openxmlformats.org/officeDocument/2006/relationships/image" Target="../media/image18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11" Type="http://schemas.openxmlformats.org/officeDocument/2006/relationships/image" Target="../media/image184.png"/><Relationship Id="rId5" Type="http://schemas.openxmlformats.org/officeDocument/2006/relationships/image" Target="../media/image1800.png"/><Relationship Id="rId10" Type="http://schemas.openxmlformats.org/officeDocument/2006/relationships/image" Target="../media/image183.png"/><Relationship Id="rId4" Type="http://schemas.openxmlformats.org/officeDocument/2006/relationships/image" Target="../media/image2.png"/><Relationship Id="rId9" Type="http://schemas.openxmlformats.org/officeDocument/2006/relationships/image" Target="../media/image18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7.png"/><Relationship Id="rId4" Type="http://schemas.openxmlformats.org/officeDocument/2006/relationships/image" Target="../media/image18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88.png"/><Relationship Id="rId7" Type="http://schemas.openxmlformats.org/officeDocument/2006/relationships/image" Target="../media/image4.png"/><Relationship Id="rId12" Type="http://schemas.openxmlformats.org/officeDocument/2006/relationships/image" Target="../media/image19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2.png"/><Relationship Id="rId11" Type="http://schemas.openxmlformats.org/officeDocument/2006/relationships/image" Target="../media/image195.png"/><Relationship Id="rId5" Type="http://schemas.openxmlformats.org/officeDocument/2006/relationships/image" Target="../media/image191.png"/><Relationship Id="rId10" Type="http://schemas.openxmlformats.org/officeDocument/2006/relationships/image" Target="../media/image194.png"/><Relationship Id="rId4" Type="http://schemas.openxmlformats.org/officeDocument/2006/relationships/image" Target="../media/image189.png"/><Relationship Id="rId9" Type="http://schemas.openxmlformats.org/officeDocument/2006/relationships/image" Target="../media/image19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7" Type="http://schemas.openxmlformats.org/officeDocument/2006/relationships/image" Target="../media/image19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8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1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0.png"/><Relationship Id="rId3" Type="http://schemas.openxmlformats.org/officeDocument/2006/relationships/image" Target="../media/image1980.png"/><Relationship Id="rId7" Type="http://schemas.openxmlformats.org/officeDocument/2006/relationships/image" Target="../media/image200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202.png"/><Relationship Id="rId5" Type="http://schemas.openxmlformats.org/officeDocument/2006/relationships/image" Target="../media/image1990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13" Type="http://schemas.openxmlformats.org/officeDocument/2006/relationships/image" Target="../media/image213.png"/><Relationship Id="rId3" Type="http://schemas.openxmlformats.org/officeDocument/2006/relationships/image" Target="../media/image203.png"/><Relationship Id="rId7" Type="http://schemas.openxmlformats.org/officeDocument/2006/relationships/image" Target="../media/image207.png"/><Relationship Id="rId12" Type="http://schemas.openxmlformats.org/officeDocument/2006/relationships/image" Target="../media/image212.png"/><Relationship Id="rId17" Type="http://schemas.openxmlformats.org/officeDocument/2006/relationships/image" Target="../media/image217.png"/><Relationship Id="rId2" Type="http://schemas.openxmlformats.org/officeDocument/2006/relationships/notesSlide" Target="../notesSlides/notesSlide49.xml"/><Relationship Id="rId16" Type="http://schemas.openxmlformats.org/officeDocument/2006/relationships/image" Target="../media/image2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6.png"/><Relationship Id="rId11" Type="http://schemas.openxmlformats.org/officeDocument/2006/relationships/image" Target="../media/image211.png"/><Relationship Id="rId5" Type="http://schemas.openxmlformats.org/officeDocument/2006/relationships/image" Target="../media/image205.png"/><Relationship Id="rId15" Type="http://schemas.openxmlformats.org/officeDocument/2006/relationships/image" Target="../media/image215.png"/><Relationship Id="rId10" Type="http://schemas.openxmlformats.org/officeDocument/2006/relationships/image" Target="../media/image210.png"/><Relationship Id="rId4" Type="http://schemas.openxmlformats.org/officeDocument/2006/relationships/image" Target="../media/image204.png"/><Relationship Id="rId9" Type="http://schemas.openxmlformats.org/officeDocument/2006/relationships/image" Target="../media/image209.png"/><Relationship Id="rId14" Type="http://schemas.openxmlformats.org/officeDocument/2006/relationships/image" Target="../media/image21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5.png"/><Relationship Id="rId18" Type="http://schemas.openxmlformats.org/officeDocument/2006/relationships/image" Target="../media/image230.png"/><Relationship Id="rId3" Type="http://schemas.openxmlformats.org/officeDocument/2006/relationships/image" Target="../media/image4.png"/><Relationship Id="rId7" Type="http://schemas.openxmlformats.org/officeDocument/2006/relationships/image" Target="../media/image221.png"/><Relationship Id="rId12" Type="http://schemas.openxmlformats.org/officeDocument/2006/relationships/image" Target="../media/image224.png"/><Relationship Id="rId17" Type="http://schemas.openxmlformats.org/officeDocument/2006/relationships/image" Target="../media/image229.png"/><Relationship Id="rId2" Type="http://schemas.openxmlformats.org/officeDocument/2006/relationships/notesSlide" Target="../notesSlides/notesSlide51.xml"/><Relationship Id="rId16" Type="http://schemas.openxmlformats.org/officeDocument/2006/relationships/image" Target="../media/image228.png"/><Relationship Id="rId20" Type="http://schemas.openxmlformats.org/officeDocument/2006/relationships/image" Target="../media/image2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0.png"/><Relationship Id="rId11" Type="http://schemas.openxmlformats.org/officeDocument/2006/relationships/image" Target="../media/image2.png"/><Relationship Id="rId5" Type="http://schemas.openxmlformats.org/officeDocument/2006/relationships/image" Target="../media/image219.png"/><Relationship Id="rId15" Type="http://schemas.openxmlformats.org/officeDocument/2006/relationships/image" Target="../media/image227.png"/><Relationship Id="rId10" Type="http://schemas.openxmlformats.org/officeDocument/2006/relationships/image" Target="../media/image223.png"/><Relationship Id="rId19" Type="http://schemas.openxmlformats.org/officeDocument/2006/relationships/image" Target="../media/image231.png"/><Relationship Id="rId4" Type="http://schemas.openxmlformats.org/officeDocument/2006/relationships/image" Target="../media/image2180.png"/><Relationship Id="rId9" Type="http://schemas.openxmlformats.org/officeDocument/2006/relationships/image" Target="../media/image222.png"/><Relationship Id="rId14" Type="http://schemas.openxmlformats.org/officeDocument/2006/relationships/image" Target="../media/image226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png"/><Relationship Id="rId3" Type="http://schemas.openxmlformats.org/officeDocument/2006/relationships/image" Target="../media/image23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6.png"/><Relationship Id="rId5" Type="http://schemas.openxmlformats.org/officeDocument/2006/relationships/image" Target="../media/image235.png"/><Relationship Id="rId4" Type="http://schemas.openxmlformats.org/officeDocument/2006/relationships/image" Target="../media/image2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42.png"/><Relationship Id="rId18" Type="http://schemas.openxmlformats.org/officeDocument/2006/relationships/image" Target="../media/image9.png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7" Type="http://schemas.openxmlformats.org/officeDocument/2006/relationships/image" Target="../media/image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5" Type="http://schemas.openxmlformats.org/officeDocument/2006/relationships/image" Target="../media/image44.png"/><Relationship Id="rId10" Type="http://schemas.openxmlformats.org/officeDocument/2006/relationships/image" Target="../media/image8.png"/><Relationship Id="rId19" Type="http://schemas.openxmlformats.org/officeDocument/2006/relationships/image" Target="../media/image48.png"/><Relationship Id="rId4" Type="http://schemas.openxmlformats.org/officeDocument/2006/relationships/image" Target="../media/image5.png"/><Relationship Id="rId9" Type="http://schemas.openxmlformats.org/officeDocument/2006/relationships/image" Target="../media/image7.png"/><Relationship Id="rId14" Type="http://schemas.openxmlformats.org/officeDocument/2006/relationships/image" Target="../media/image4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0.png"/><Relationship Id="rId5" Type="http://schemas.openxmlformats.org/officeDocument/2006/relationships/image" Target="../media/image239.png"/><Relationship Id="rId4" Type="http://schemas.openxmlformats.org/officeDocument/2006/relationships/image" Target="../media/image238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4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7.png"/><Relationship Id="rId4" Type="http://schemas.openxmlformats.org/officeDocument/2006/relationships/image" Target="../media/image24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90.png"/><Relationship Id="rId4" Type="http://schemas.openxmlformats.org/officeDocument/2006/relationships/image" Target="../media/image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5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53.png"/><Relationship Id="rId5" Type="http://schemas.openxmlformats.org/officeDocument/2006/relationships/image" Target="../media/image190.png"/><Relationship Id="rId15" Type="http://schemas.openxmlformats.org/officeDocument/2006/relationships/image" Target="../media/image57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7.png"/><Relationship Id="rId1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10.png"/><Relationship Id="rId18" Type="http://schemas.openxmlformats.org/officeDocument/2006/relationships/image" Target="../media/image64.png"/><Relationship Id="rId3" Type="http://schemas.openxmlformats.org/officeDocument/2006/relationships/image" Target="../media/image58.png"/><Relationship Id="rId21" Type="http://schemas.openxmlformats.org/officeDocument/2006/relationships/image" Target="../media/image470.png"/><Relationship Id="rId7" Type="http://schemas.openxmlformats.org/officeDocument/2006/relationships/image" Target="../media/image1.png"/><Relationship Id="rId12" Type="http://schemas.openxmlformats.org/officeDocument/2006/relationships/image" Target="../media/image400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30.png"/><Relationship Id="rId20" Type="http://schemas.openxmlformats.org/officeDocument/2006/relationships/image" Target="../media/image46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0.png"/><Relationship Id="rId11" Type="http://schemas.openxmlformats.org/officeDocument/2006/relationships/image" Target="../media/image61.png"/><Relationship Id="rId5" Type="http://schemas.openxmlformats.org/officeDocument/2006/relationships/image" Target="../media/image360.png"/><Relationship Id="rId15" Type="http://schemas.openxmlformats.org/officeDocument/2006/relationships/image" Target="../media/image420.png"/><Relationship Id="rId10" Type="http://schemas.openxmlformats.org/officeDocument/2006/relationships/image" Target="../media/image60.png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4" Type="http://schemas.openxmlformats.org/officeDocument/2006/relationships/image" Target="../media/image13.png"/><Relationship Id="rId22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7EB2C-8A5C-D631-E0EE-D56C3B3A9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40" y="2710791"/>
            <a:ext cx="10326531" cy="1436417"/>
          </a:xfrm>
        </p:spPr>
        <p:txBody>
          <a:bodyPr>
            <a:noAutofit/>
          </a:bodyPr>
          <a:lstStyle/>
          <a:p>
            <a:pPr algn="ctr"/>
            <a:r>
              <a:rPr lang="en-US" altLang="zh-CN" sz="4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Denoising Diffusion Probabilistic Models</a:t>
            </a:r>
            <a:br>
              <a:rPr lang="en-US" altLang="zh-CN" sz="4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altLang="zh-CN" sz="48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(DDPM)</a:t>
            </a:r>
            <a:endParaRPr lang="zh-CN" altLang="en-US" sz="4800" spc="-1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4BA467-08CF-BFFD-1776-5026D7A5FF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5698" y="5198390"/>
            <a:ext cx="5111417" cy="1342076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Presented by Chenwei Xu</a:t>
            </a:r>
          </a:p>
          <a:p>
            <a:r>
              <a:rPr lang="en-US" altLang="zh-CN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Northwestern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University</a:t>
            </a:r>
          </a:p>
        </p:txBody>
      </p:sp>
    </p:spTree>
    <p:extLst>
      <p:ext uri="{BB962C8B-B14F-4D97-AF65-F5344CB8AC3E}">
        <p14:creationId xmlns:p14="http://schemas.microsoft.com/office/powerpoint/2010/main" val="2443877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19" y="212682"/>
            <a:ext cx="49911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Noise Scheduler Examples</a:t>
            </a:r>
            <a:endParaRPr sz="3600" spc="-1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D378828-64C3-31C3-0005-C766E2252FEB}"/>
              </a:ext>
            </a:extLst>
          </p:cNvPr>
          <p:cNvSpPr txBox="1"/>
          <p:nvPr/>
        </p:nvSpPr>
        <p:spPr>
          <a:xfrm>
            <a:off x="274319" y="2669567"/>
            <a:ext cx="12855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Cosine:</a:t>
            </a:r>
            <a:endParaRPr lang="zh-CN" altLang="en-US" sz="2800" b="1" u="sng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9DFE6BE-337A-8AAC-1AA9-5722265EEC69}"/>
              </a:ext>
            </a:extLst>
          </p:cNvPr>
          <p:cNvSpPr txBox="1"/>
          <p:nvPr/>
        </p:nvSpPr>
        <p:spPr>
          <a:xfrm>
            <a:off x="172756" y="987557"/>
            <a:ext cx="1171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Linear: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1E628C2-8878-E882-B8F0-817CBAD4E31D}"/>
                  </a:ext>
                </a:extLst>
              </p:cNvPr>
              <p:cNvSpPr txBox="1"/>
              <p:nvPr/>
            </p:nvSpPr>
            <p:spPr>
              <a:xfrm>
                <a:off x="929640" y="1457883"/>
                <a:ext cx="3810000" cy="6963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1E628C2-8878-E882-B8F0-817CBAD4E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" y="1457883"/>
                <a:ext cx="3810000" cy="6963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8E1EBCD-E0C1-FDD1-AA6C-6CBA4C02274F}"/>
                  </a:ext>
                </a:extLst>
              </p:cNvPr>
              <p:cNvSpPr txBox="1"/>
              <p:nvPr/>
            </p:nvSpPr>
            <p:spPr>
              <a:xfrm>
                <a:off x="929640" y="3125270"/>
                <a:ext cx="5410200" cy="720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8E1EBCD-E0C1-FDD1-AA6C-6CBA4C022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" y="3125270"/>
                <a:ext cx="5410200" cy="720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6C698EAE-3654-CBC8-0640-0CBE262352DB}"/>
              </a:ext>
            </a:extLst>
          </p:cNvPr>
          <p:cNvSpPr txBox="1"/>
          <p:nvPr/>
        </p:nvSpPr>
        <p:spPr>
          <a:xfrm>
            <a:off x="274319" y="4141323"/>
            <a:ext cx="18288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Geometric</a:t>
            </a:r>
            <a:endParaRPr lang="zh-CN" altLang="en-US" sz="28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C1979DE-592F-1DEA-F147-FF6C0543F73A}"/>
                  </a:ext>
                </a:extLst>
              </p:cNvPr>
              <p:cNvSpPr txBox="1"/>
              <p:nvPr/>
            </p:nvSpPr>
            <p:spPr>
              <a:xfrm>
                <a:off x="1017269" y="4615394"/>
                <a:ext cx="318516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C1979DE-592F-1DEA-F147-FF6C0543F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69" y="4615394"/>
                <a:ext cx="3185160" cy="523220"/>
              </a:xfrm>
              <a:prstGeom prst="rect">
                <a:avLst/>
              </a:prstGeom>
              <a:blipFill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A538EACB-B82D-E274-C085-CD8982F10AD7}"/>
              </a:ext>
            </a:extLst>
          </p:cNvPr>
          <p:cNvSpPr txBox="1"/>
          <p:nvPr/>
        </p:nvSpPr>
        <p:spPr>
          <a:xfrm>
            <a:off x="274318" y="5612685"/>
            <a:ext cx="14238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Others…</a:t>
            </a:r>
          </a:p>
        </p:txBody>
      </p:sp>
    </p:spTree>
    <p:extLst>
      <p:ext uri="{BB962C8B-B14F-4D97-AF65-F5344CB8AC3E}">
        <p14:creationId xmlns:p14="http://schemas.microsoft.com/office/powerpoint/2010/main" val="956265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A2DF5ED-8F99-54EC-EFAA-43797EF28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08" y="0"/>
            <a:ext cx="10571584" cy="6835292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D39B67FB-9C0D-2A4C-2235-14111D0F1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169" y="518762"/>
            <a:ext cx="1091679" cy="1091679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EB7D710-3039-62B4-1142-D64E6FC34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3169" y="1798244"/>
            <a:ext cx="1091679" cy="1091679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6455A1CB-731B-9593-0664-01A5027841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3169" y="4500469"/>
            <a:ext cx="1091679" cy="1091679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385EC253-F526-8DF2-FBDA-4B08D27F96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2261" y="2594452"/>
            <a:ext cx="1091679" cy="1091679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07B4D0FA-1F84-1FCD-CF66-930C2ABF13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2260" y="5046308"/>
            <a:ext cx="1091680" cy="109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35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19" y="212682"/>
            <a:ext cx="471678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spc="-1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Efficiency in Adding Noise </a:t>
            </a:r>
            <a:endParaRPr sz="3600" spc="-1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08" name="图片 1107">
            <a:extLst>
              <a:ext uri="{FF2B5EF4-FFF2-40B4-BE49-F238E27FC236}">
                <a16:creationId xmlns:a16="http://schemas.microsoft.com/office/drawing/2014/main" id="{6AA4957B-F883-AB2A-6D9A-5F32479DE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408" y="3818680"/>
            <a:ext cx="908026" cy="908026"/>
          </a:xfrm>
          <a:prstGeom prst="rect">
            <a:avLst/>
          </a:prstGeom>
        </p:spPr>
      </p:pic>
      <p:pic>
        <p:nvPicPr>
          <p:cNvPr id="1109" name="图片 1108">
            <a:extLst>
              <a:ext uri="{FF2B5EF4-FFF2-40B4-BE49-F238E27FC236}">
                <a16:creationId xmlns:a16="http://schemas.microsoft.com/office/drawing/2014/main" id="{15A805A7-FC6D-BBFD-5055-B04CA305C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5331" y="3818680"/>
            <a:ext cx="908026" cy="908026"/>
          </a:xfrm>
          <a:prstGeom prst="rect">
            <a:avLst/>
          </a:prstGeom>
        </p:spPr>
      </p:pic>
      <p:pic>
        <p:nvPicPr>
          <p:cNvPr id="1110" name="图片 1109">
            <a:extLst>
              <a:ext uri="{FF2B5EF4-FFF2-40B4-BE49-F238E27FC236}">
                <a16:creationId xmlns:a16="http://schemas.microsoft.com/office/drawing/2014/main" id="{C734EE68-A268-5356-E505-5536396942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5339" y="3813708"/>
            <a:ext cx="908026" cy="908026"/>
          </a:xfrm>
          <a:prstGeom prst="rect">
            <a:avLst/>
          </a:prstGeom>
        </p:spPr>
      </p:pic>
      <p:pic>
        <p:nvPicPr>
          <p:cNvPr id="1111" name="图片 1110">
            <a:extLst>
              <a:ext uri="{FF2B5EF4-FFF2-40B4-BE49-F238E27FC236}">
                <a16:creationId xmlns:a16="http://schemas.microsoft.com/office/drawing/2014/main" id="{4273311C-BC66-9CA8-A418-C3E8F529F9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9383" y="3818680"/>
            <a:ext cx="908026" cy="908026"/>
          </a:xfrm>
          <a:prstGeom prst="rect">
            <a:avLst/>
          </a:prstGeom>
        </p:spPr>
      </p:pic>
      <p:pic>
        <p:nvPicPr>
          <p:cNvPr id="1112" name="图片 1111">
            <a:extLst>
              <a:ext uri="{FF2B5EF4-FFF2-40B4-BE49-F238E27FC236}">
                <a16:creationId xmlns:a16="http://schemas.microsoft.com/office/drawing/2014/main" id="{2157BA5C-A48E-4A7F-0AE3-51034EF234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1295" y="3813708"/>
            <a:ext cx="908026" cy="908026"/>
          </a:xfrm>
          <a:prstGeom prst="rect">
            <a:avLst/>
          </a:prstGeom>
        </p:spPr>
      </p:pic>
      <p:sp>
        <p:nvSpPr>
          <p:cNvPr id="1113" name="加号 1112">
            <a:extLst>
              <a:ext uri="{FF2B5EF4-FFF2-40B4-BE49-F238E27FC236}">
                <a16:creationId xmlns:a16="http://schemas.microsoft.com/office/drawing/2014/main" id="{ACF15085-FA32-3C74-0CA8-C0E7B5C16DA5}"/>
              </a:ext>
            </a:extLst>
          </p:cNvPr>
          <p:cNvSpPr/>
          <p:nvPr/>
        </p:nvSpPr>
        <p:spPr>
          <a:xfrm>
            <a:off x="1784985" y="4833574"/>
            <a:ext cx="223679" cy="223679"/>
          </a:xfrm>
          <a:prstGeom prst="mathPlus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14" name="直接箭头连接符 1113">
            <a:extLst>
              <a:ext uri="{FF2B5EF4-FFF2-40B4-BE49-F238E27FC236}">
                <a16:creationId xmlns:a16="http://schemas.microsoft.com/office/drawing/2014/main" id="{377E6B37-A9FF-C78A-E3A5-762582B55159}"/>
              </a:ext>
            </a:extLst>
          </p:cNvPr>
          <p:cNvCxnSpPr>
            <a:cxnSpLocks/>
          </p:cNvCxnSpPr>
          <p:nvPr/>
        </p:nvCxnSpPr>
        <p:spPr>
          <a:xfrm flipH="1">
            <a:off x="2905339" y="4816279"/>
            <a:ext cx="252721" cy="240973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5" name="加号 1114">
            <a:extLst>
              <a:ext uri="{FF2B5EF4-FFF2-40B4-BE49-F238E27FC236}">
                <a16:creationId xmlns:a16="http://schemas.microsoft.com/office/drawing/2014/main" id="{C70682D3-DE7B-525D-3021-7C20D8AAA217}"/>
              </a:ext>
            </a:extLst>
          </p:cNvPr>
          <p:cNvSpPr/>
          <p:nvPr/>
        </p:nvSpPr>
        <p:spPr>
          <a:xfrm>
            <a:off x="3493208" y="4833574"/>
            <a:ext cx="223679" cy="223679"/>
          </a:xfrm>
          <a:prstGeom prst="mathPlus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16" name="直接箭头连接符 1115">
            <a:extLst>
              <a:ext uri="{FF2B5EF4-FFF2-40B4-BE49-F238E27FC236}">
                <a16:creationId xmlns:a16="http://schemas.microsoft.com/office/drawing/2014/main" id="{0E7D4596-0136-F58D-1FA3-1D033A7CA955}"/>
              </a:ext>
            </a:extLst>
          </p:cNvPr>
          <p:cNvCxnSpPr>
            <a:cxnSpLocks/>
          </p:cNvCxnSpPr>
          <p:nvPr/>
        </p:nvCxnSpPr>
        <p:spPr>
          <a:xfrm flipH="1">
            <a:off x="4613562" y="4816279"/>
            <a:ext cx="252721" cy="240973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17" name="图片 1116">
            <a:extLst>
              <a:ext uri="{FF2B5EF4-FFF2-40B4-BE49-F238E27FC236}">
                <a16:creationId xmlns:a16="http://schemas.microsoft.com/office/drawing/2014/main" id="{FD396946-14FE-9A50-81A1-5C2DB839C3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4145" y="5169091"/>
            <a:ext cx="908026" cy="908026"/>
          </a:xfrm>
          <a:prstGeom prst="rect">
            <a:avLst/>
          </a:prstGeom>
        </p:spPr>
      </p:pic>
      <p:pic>
        <p:nvPicPr>
          <p:cNvPr id="1118" name="图片 1117">
            <a:extLst>
              <a:ext uri="{FF2B5EF4-FFF2-40B4-BE49-F238E27FC236}">
                <a16:creationId xmlns:a16="http://schemas.microsoft.com/office/drawing/2014/main" id="{4BB9AE73-A253-4EF0-4C5F-8341780FA3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6887" y="5169091"/>
            <a:ext cx="908026" cy="908026"/>
          </a:xfrm>
          <a:prstGeom prst="rect">
            <a:avLst/>
          </a:prstGeom>
        </p:spPr>
      </p:pic>
      <p:pic>
        <p:nvPicPr>
          <p:cNvPr id="1119" name="图片 1118">
            <a:extLst>
              <a:ext uri="{FF2B5EF4-FFF2-40B4-BE49-F238E27FC236}">
                <a16:creationId xmlns:a16="http://schemas.microsoft.com/office/drawing/2014/main" id="{A8CBC8DD-5574-9BE8-1CA1-2D3A55C048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03357" y="5169091"/>
            <a:ext cx="908026" cy="908026"/>
          </a:xfrm>
          <a:prstGeom prst="rect">
            <a:avLst/>
          </a:prstGeom>
        </p:spPr>
      </p:pic>
      <p:sp>
        <p:nvSpPr>
          <p:cNvPr id="1120" name="加号 1119">
            <a:extLst>
              <a:ext uri="{FF2B5EF4-FFF2-40B4-BE49-F238E27FC236}">
                <a16:creationId xmlns:a16="http://schemas.microsoft.com/office/drawing/2014/main" id="{5BAB9965-699C-DBAF-A29A-2D092E45BD26}"/>
              </a:ext>
            </a:extLst>
          </p:cNvPr>
          <p:cNvSpPr/>
          <p:nvPr/>
        </p:nvSpPr>
        <p:spPr>
          <a:xfrm>
            <a:off x="7441253" y="4854503"/>
            <a:ext cx="223679" cy="223679"/>
          </a:xfrm>
          <a:prstGeom prst="mathPlus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21" name="直接箭头连接符 1120">
            <a:extLst>
              <a:ext uri="{FF2B5EF4-FFF2-40B4-BE49-F238E27FC236}">
                <a16:creationId xmlns:a16="http://schemas.microsoft.com/office/drawing/2014/main" id="{82403897-7110-DCCC-0DA3-1802495A8831}"/>
              </a:ext>
            </a:extLst>
          </p:cNvPr>
          <p:cNvCxnSpPr>
            <a:cxnSpLocks/>
          </p:cNvCxnSpPr>
          <p:nvPr/>
        </p:nvCxnSpPr>
        <p:spPr>
          <a:xfrm flipH="1">
            <a:off x="8846892" y="4811803"/>
            <a:ext cx="252721" cy="240973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2" name="直接箭头连接符 1121">
            <a:extLst>
              <a:ext uri="{FF2B5EF4-FFF2-40B4-BE49-F238E27FC236}">
                <a16:creationId xmlns:a16="http://schemas.microsoft.com/office/drawing/2014/main" id="{2E9E983E-3435-3F5F-C721-243240A7FD85}"/>
              </a:ext>
            </a:extLst>
          </p:cNvPr>
          <p:cNvCxnSpPr>
            <a:cxnSpLocks/>
          </p:cNvCxnSpPr>
          <p:nvPr/>
        </p:nvCxnSpPr>
        <p:spPr>
          <a:xfrm flipH="1">
            <a:off x="5423508" y="4923672"/>
            <a:ext cx="464305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3" name="直接箭头连接符 1122">
            <a:extLst>
              <a:ext uri="{FF2B5EF4-FFF2-40B4-BE49-F238E27FC236}">
                <a16:creationId xmlns:a16="http://schemas.microsoft.com/office/drawing/2014/main" id="{37887040-6680-AF0A-8937-5836368D35EB}"/>
              </a:ext>
            </a:extLst>
          </p:cNvPr>
          <p:cNvCxnSpPr>
            <a:cxnSpLocks/>
          </p:cNvCxnSpPr>
          <p:nvPr/>
        </p:nvCxnSpPr>
        <p:spPr>
          <a:xfrm flipH="1">
            <a:off x="6431027" y="4923672"/>
            <a:ext cx="464305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4" name="文本框 1123">
            <a:extLst>
              <a:ext uri="{FF2B5EF4-FFF2-40B4-BE49-F238E27FC236}">
                <a16:creationId xmlns:a16="http://schemas.microsoft.com/office/drawing/2014/main" id="{1C04A7FF-3B30-9E9A-56A6-B29D1647907B}"/>
              </a:ext>
            </a:extLst>
          </p:cNvPr>
          <p:cNvSpPr txBox="1"/>
          <p:nvPr/>
        </p:nvSpPr>
        <p:spPr>
          <a:xfrm>
            <a:off x="5964918" y="4673117"/>
            <a:ext cx="3550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/>
              <a:t>…</a:t>
            </a:r>
            <a:endParaRPr lang="zh-CN" altLang="en-US"/>
          </a:p>
        </p:txBody>
      </p:sp>
      <p:sp>
        <p:nvSpPr>
          <p:cNvPr id="1130" name="文本框 1129">
            <a:extLst>
              <a:ext uri="{FF2B5EF4-FFF2-40B4-BE49-F238E27FC236}">
                <a16:creationId xmlns:a16="http://schemas.microsoft.com/office/drawing/2014/main" id="{DE19F81C-7F8D-5F3E-EABD-A19735244771}"/>
              </a:ext>
            </a:extLst>
          </p:cNvPr>
          <p:cNvSpPr txBox="1"/>
          <p:nvPr/>
        </p:nvSpPr>
        <p:spPr>
          <a:xfrm>
            <a:off x="1933651" y="4771831"/>
            <a:ext cx="10880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dirty="0">
                <a:solidFill>
                  <a:srgbClr val="C00000"/>
                </a:solidFill>
              </a:rPr>
              <a:t>Step 1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131" name="文本框 1130">
            <a:extLst>
              <a:ext uri="{FF2B5EF4-FFF2-40B4-BE49-F238E27FC236}">
                <a16:creationId xmlns:a16="http://schemas.microsoft.com/office/drawing/2014/main" id="{92A4ADDD-9CEB-69C5-DCE0-952A8AE94DAC}"/>
              </a:ext>
            </a:extLst>
          </p:cNvPr>
          <p:cNvSpPr txBox="1"/>
          <p:nvPr/>
        </p:nvSpPr>
        <p:spPr>
          <a:xfrm>
            <a:off x="3655981" y="4785524"/>
            <a:ext cx="10880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>
                <a:solidFill>
                  <a:srgbClr val="C00000"/>
                </a:solidFill>
              </a:rPr>
              <a:t>Step 2</a:t>
            </a:r>
            <a:endParaRPr lang="zh-CN" alt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2" name="文本框 1131">
                <a:extLst>
                  <a:ext uri="{FF2B5EF4-FFF2-40B4-BE49-F238E27FC236}">
                    <a16:creationId xmlns:a16="http://schemas.microsoft.com/office/drawing/2014/main" id="{BA18206C-3454-0D8D-6F2A-ABA21F10090E}"/>
                  </a:ext>
                </a:extLst>
              </p:cNvPr>
              <p:cNvSpPr txBox="1"/>
              <p:nvPr/>
            </p:nvSpPr>
            <p:spPr>
              <a:xfrm>
                <a:off x="7713332" y="4805883"/>
                <a:ext cx="108807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dirty="0"/>
                  <a:t>Step </a:t>
                </a:r>
                <a14:m>
                  <m:oMath xmlns:m="http://schemas.openxmlformats.org/officeDocument/2006/math">
                    <m:r>
                      <a:rPr lang="en-US" altLang="zh-CN" sz="1800" b="0" i="1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𝑇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32" name="文本框 1131">
                <a:extLst>
                  <a:ext uri="{FF2B5EF4-FFF2-40B4-BE49-F238E27FC236}">
                    <a16:creationId xmlns:a16="http://schemas.microsoft.com/office/drawing/2014/main" id="{BA18206C-3454-0D8D-6F2A-ABA21F100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332" y="4805883"/>
                <a:ext cx="1088075" cy="276999"/>
              </a:xfrm>
              <a:prstGeom prst="rect">
                <a:avLst/>
              </a:prstGeom>
              <a:blipFill>
                <a:blip r:embed="rId11"/>
                <a:stretch>
                  <a:fillRect t="-28261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40" name="图片 1139">
            <a:extLst>
              <a:ext uri="{FF2B5EF4-FFF2-40B4-BE49-F238E27FC236}">
                <a16:creationId xmlns:a16="http://schemas.microsoft.com/office/drawing/2014/main" id="{CE9FDBB2-9751-4B09-DC97-21A1E5F27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520" y="1023196"/>
            <a:ext cx="1219200" cy="1219200"/>
          </a:xfrm>
          <a:prstGeom prst="rect">
            <a:avLst/>
          </a:prstGeom>
        </p:spPr>
      </p:pic>
      <p:cxnSp>
        <p:nvCxnSpPr>
          <p:cNvPr id="1141" name="直接箭头连接符 1140">
            <a:extLst>
              <a:ext uri="{FF2B5EF4-FFF2-40B4-BE49-F238E27FC236}">
                <a16:creationId xmlns:a16="http://schemas.microsoft.com/office/drawing/2014/main" id="{DB511901-696D-7A2D-E766-521B8BC9BEE9}"/>
              </a:ext>
            </a:extLst>
          </p:cNvPr>
          <p:cNvCxnSpPr>
            <a:cxnSpLocks/>
          </p:cNvCxnSpPr>
          <p:nvPr/>
        </p:nvCxnSpPr>
        <p:spPr>
          <a:xfrm flipH="1">
            <a:off x="6716491" y="2370193"/>
            <a:ext cx="558850" cy="1251521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3" name="直接箭头连接符 1152">
            <a:extLst>
              <a:ext uri="{FF2B5EF4-FFF2-40B4-BE49-F238E27FC236}">
                <a16:creationId xmlns:a16="http://schemas.microsoft.com/office/drawing/2014/main" id="{AE8E8929-D2ED-EF57-D75B-4936AFE9440D}"/>
              </a:ext>
            </a:extLst>
          </p:cNvPr>
          <p:cNvCxnSpPr>
            <a:cxnSpLocks/>
          </p:cNvCxnSpPr>
          <p:nvPr/>
        </p:nvCxnSpPr>
        <p:spPr>
          <a:xfrm flipH="1">
            <a:off x="1784985" y="1839855"/>
            <a:ext cx="4459582" cy="158914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6" name="文本框 1155">
            <a:extLst>
              <a:ext uri="{FF2B5EF4-FFF2-40B4-BE49-F238E27FC236}">
                <a16:creationId xmlns:a16="http://schemas.microsoft.com/office/drawing/2014/main" id="{9DFA5298-7219-A7AB-FEC7-94FB70931758}"/>
              </a:ext>
            </a:extLst>
          </p:cNvPr>
          <p:cNvSpPr txBox="1"/>
          <p:nvPr/>
        </p:nvSpPr>
        <p:spPr>
          <a:xfrm>
            <a:off x="5229287" y="3326906"/>
            <a:ext cx="15098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spc="-10">
                <a:solidFill>
                  <a:srgbClr val="C0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Inefficient</a:t>
            </a:r>
            <a:endParaRPr lang="zh-CN" altLang="en-US" sz="2800" spc="-10">
              <a:solidFill>
                <a:srgbClr val="C00000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1157" name="文本框 1156">
            <a:extLst>
              <a:ext uri="{FF2B5EF4-FFF2-40B4-BE49-F238E27FC236}">
                <a16:creationId xmlns:a16="http://schemas.microsoft.com/office/drawing/2014/main" id="{19F9121F-1577-36EB-73B6-4711FE25E79C}"/>
              </a:ext>
            </a:extLst>
          </p:cNvPr>
          <p:cNvSpPr txBox="1"/>
          <p:nvPr/>
        </p:nvSpPr>
        <p:spPr>
          <a:xfrm rot="20426569">
            <a:off x="3209506" y="2274887"/>
            <a:ext cx="120771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spc="-1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Efficient</a:t>
            </a:r>
            <a:endParaRPr lang="zh-CN" altLang="en-US" sz="2800" spc="-1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8" name="文本框 1157">
                <a:extLst>
                  <a:ext uri="{FF2B5EF4-FFF2-40B4-BE49-F238E27FC236}">
                    <a16:creationId xmlns:a16="http://schemas.microsoft.com/office/drawing/2014/main" id="{7A1F239E-F6AA-DB16-E4FB-5DCEB97CBD17}"/>
                  </a:ext>
                </a:extLst>
              </p:cNvPr>
              <p:cNvSpPr txBox="1"/>
              <p:nvPr/>
            </p:nvSpPr>
            <p:spPr>
              <a:xfrm>
                <a:off x="7952811" y="1408968"/>
                <a:ext cx="40537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sz="2800" i="1" spc="-10" dirty="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158" name="文本框 1157">
                <a:extLst>
                  <a:ext uri="{FF2B5EF4-FFF2-40B4-BE49-F238E27FC236}">
                    <a16:creationId xmlns:a16="http://schemas.microsoft.com/office/drawing/2014/main" id="{7A1F239E-F6AA-DB16-E4FB-5DCEB97CB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2811" y="1408968"/>
                <a:ext cx="405377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6870D6F-1C0D-40E1-CA1D-F0F88C592120}"/>
                  </a:ext>
                </a:extLst>
              </p:cNvPr>
              <p:cNvSpPr txBox="1"/>
              <p:nvPr/>
            </p:nvSpPr>
            <p:spPr>
              <a:xfrm>
                <a:off x="8668732" y="3345021"/>
                <a:ext cx="40537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zh-CN" altLang="en-US" sz="2800" i="1" spc="-10" dirty="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6870D6F-1C0D-40E1-CA1D-F0F88C592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8732" y="3345021"/>
                <a:ext cx="405377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97E5F1C-393E-B0F7-F7EE-3898178721CF}"/>
                  </a:ext>
                </a:extLst>
              </p:cNvPr>
              <p:cNvSpPr txBox="1"/>
              <p:nvPr/>
            </p:nvSpPr>
            <p:spPr>
              <a:xfrm>
                <a:off x="1694135" y="3405911"/>
                <a:ext cx="40537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2800" i="1" spc="-10" dirty="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97E5F1C-393E-B0F7-F7EE-389817872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135" y="3405911"/>
                <a:ext cx="405377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BCDD7FA-62D4-4378-72FF-FC0F5A8A1756}"/>
                  </a:ext>
                </a:extLst>
              </p:cNvPr>
              <p:cNvSpPr txBox="1"/>
              <p:nvPr/>
            </p:nvSpPr>
            <p:spPr>
              <a:xfrm>
                <a:off x="3218387" y="3387793"/>
                <a:ext cx="40537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800" i="1" spc="-10" dirty="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BCDD7FA-62D4-4378-72FF-FC0F5A8A1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387" y="3387793"/>
                <a:ext cx="405377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28584DF-0933-0605-730C-F8229C2B8F33}"/>
                  </a:ext>
                </a:extLst>
              </p:cNvPr>
              <p:cNvSpPr txBox="1"/>
              <p:nvPr/>
            </p:nvSpPr>
            <p:spPr>
              <a:xfrm>
                <a:off x="7133931" y="3014972"/>
                <a:ext cx="108807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dirty="0">
                    <a:solidFill>
                      <a:srgbClr val="C00000"/>
                    </a:solidFill>
                  </a:rPr>
                  <a:t>steps</a:t>
                </a:r>
                <a:endParaRPr lang="zh-CN" alt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28584DF-0933-0605-730C-F8229C2B8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931" y="3014972"/>
                <a:ext cx="1088075" cy="430887"/>
              </a:xfrm>
              <a:prstGeom prst="rect">
                <a:avLst/>
              </a:prstGeom>
              <a:blipFill>
                <a:blip r:embed="rId16"/>
                <a:stretch>
                  <a:fillRect t="-25714" r="-16201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B97130AF-BE8F-51A4-1B3E-287355FDAB60}"/>
              </a:ext>
            </a:extLst>
          </p:cNvPr>
          <p:cNvSpPr txBox="1"/>
          <p:nvPr/>
        </p:nvSpPr>
        <p:spPr>
          <a:xfrm>
            <a:off x="3720230" y="2694067"/>
            <a:ext cx="108807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</a:rPr>
              <a:t>1 step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508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CFE4121-C0DB-2F76-7C17-152037FCC360}"/>
                  </a:ext>
                </a:extLst>
              </p:cNvPr>
              <p:cNvSpPr txBox="1"/>
              <p:nvPr/>
            </p:nvSpPr>
            <p:spPr>
              <a:xfrm>
                <a:off x="274319" y="2325061"/>
                <a:ext cx="213609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800" i="1" spc="-10" dirty="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CFE4121-C0DB-2F76-7C17-152037FCC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9" y="2325061"/>
                <a:ext cx="213609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E6BDE93-9E60-BC51-0722-A9CD95377296}"/>
                  </a:ext>
                </a:extLst>
              </p:cNvPr>
              <p:cNvSpPr txBox="1"/>
              <p:nvPr/>
            </p:nvSpPr>
            <p:spPr>
              <a:xfrm>
                <a:off x="3632178" y="2325061"/>
                <a:ext cx="295063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2800" spc="-10" dirty="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E6BDE93-9E60-BC51-0722-A9CD95377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178" y="2325061"/>
                <a:ext cx="295063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D1B45F5-C3DD-E3F5-3361-31B710FDA658}"/>
                  </a:ext>
                </a:extLst>
              </p:cNvPr>
              <p:cNvSpPr txBox="1"/>
              <p:nvPr/>
            </p:nvSpPr>
            <p:spPr>
              <a:xfrm>
                <a:off x="2042750" y="1632193"/>
                <a:ext cx="62526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400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D1B45F5-C3DD-E3F5-3361-31B710FDA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750" y="1632193"/>
                <a:ext cx="62526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A4F4513-F0D7-CDE7-BCEB-E28A3D7BA75E}"/>
                  </a:ext>
                </a:extLst>
              </p:cNvPr>
              <p:cNvSpPr txBox="1"/>
              <p:nvPr/>
            </p:nvSpPr>
            <p:spPr>
              <a:xfrm>
                <a:off x="2985592" y="1541270"/>
                <a:ext cx="1277301" cy="5218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A4F4513-F0D7-CDE7-BCEB-E28A3D7BA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592" y="1541270"/>
                <a:ext cx="1277301" cy="5218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>
            <a:extLst>
              <a:ext uri="{FF2B5EF4-FFF2-40B4-BE49-F238E27FC236}">
                <a16:creationId xmlns:a16="http://schemas.microsoft.com/office/drawing/2014/main" id="{A77E0B59-A119-57E3-87A1-51459CF8EE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4583" y="1105862"/>
            <a:ext cx="1219200" cy="1219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1A17ABA-29D6-FD5E-1CFC-22A6A1B6974C}"/>
                  </a:ext>
                </a:extLst>
              </p:cNvPr>
              <p:cNvSpPr txBox="1"/>
              <p:nvPr/>
            </p:nvSpPr>
            <p:spPr>
              <a:xfrm>
                <a:off x="6032942" y="1632193"/>
                <a:ext cx="62526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sz="400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1A17ABA-29D6-FD5E-1CFC-22A6A1B69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942" y="1632193"/>
                <a:ext cx="62526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7CD8612-B6DB-3B97-B507-E478239EAC22}"/>
                  </a:ext>
                </a:extLst>
              </p:cNvPr>
              <p:cNvSpPr txBox="1"/>
              <p:nvPr/>
            </p:nvSpPr>
            <p:spPr>
              <a:xfrm>
                <a:off x="7028253" y="1541270"/>
                <a:ext cx="625261" cy="5218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7CD8612-B6DB-3B97-B507-E478239EA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253" y="1541270"/>
                <a:ext cx="625261" cy="5218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0BB50D26-3903-FCDD-24B9-7D415741DC53}"/>
                  </a:ext>
                </a:extLst>
              </p:cNvPr>
              <p:cNvSpPr txBox="1"/>
              <p:nvPr/>
            </p:nvSpPr>
            <p:spPr>
              <a:xfrm>
                <a:off x="7804583" y="2360628"/>
                <a:ext cx="134443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800" dirty="0"/>
                  <a:t>:</a:t>
                </a:r>
                <a:r>
                  <a:rPr lang="zh-CN" altLang="en-US" sz="2800" dirty="0"/>
                  <a:t> </a:t>
                </a:r>
                <a:r>
                  <a:rPr lang="en-US" altLang="zh-CN" sz="2800" spc="-10" dirty="0">
                    <a:latin typeface="Calibri Light" panose="020F0302020204030204" pitchFamily="34" charset="0"/>
                    <a:ea typeface="+mj-ea"/>
                    <a:cs typeface="Calibri Light" panose="020F0302020204030204" pitchFamily="34" charset="0"/>
                  </a:rPr>
                  <a:t>Noise</a:t>
                </a:r>
                <a:endParaRPr lang="zh-CN" altLang="en-US" sz="2800" spc="-10" dirty="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0BB50D26-3903-FCDD-24B9-7D415741D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583" y="2360628"/>
                <a:ext cx="1344436" cy="430887"/>
              </a:xfrm>
              <a:prstGeom prst="rect">
                <a:avLst/>
              </a:prstGeom>
              <a:blipFill>
                <a:blip r:embed="rId10"/>
                <a:stretch>
                  <a:fillRect t="-25352" r="-12670" b="-507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4" descr="Gaussian filter - Wikipedia">
            <a:extLst>
              <a:ext uri="{FF2B5EF4-FFF2-40B4-BE49-F238E27FC236}">
                <a16:creationId xmlns:a16="http://schemas.microsoft.com/office/drawing/2014/main" id="{48F93845-99B3-8479-B970-2BD2DA20A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052" y="1029897"/>
            <a:ext cx="2160077" cy="154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40F9F3A-E966-2D0B-00E6-10300555338F}"/>
                  </a:ext>
                </a:extLst>
              </p:cNvPr>
              <p:cNvSpPr txBox="1"/>
              <p:nvPr/>
            </p:nvSpPr>
            <p:spPr>
              <a:xfrm>
                <a:off x="9543779" y="2419211"/>
                <a:ext cx="176531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1" i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8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b="1" i="0" smtClean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spc="-1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40F9F3A-E966-2D0B-00E6-103005553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3779" y="2419211"/>
                <a:ext cx="1765317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FE804BA4-8A88-FDA1-13A9-D196380C6E74}"/>
                  </a:ext>
                </a:extLst>
              </p:cNvPr>
              <p:cNvSpPr txBox="1"/>
              <p:nvPr/>
            </p:nvSpPr>
            <p:spPr>
              <a:xfrm>
                <a:off x="9054765" y="1567144"/>
                <a:ext cx="45719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zh-CN" altLang="en-US" sz="2800" spc="-1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FE804BA4-8A88-FDA1-13A9-D196380C6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765" y="1567144"/>
                <a:ext cx="457197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BA4D2C5D-7C10-20B7-4A0D-DBFBDA9C0AF9}"/>
                  </a:ext>
                </a:extLst>
              </p:cNvPr>
              <p:cNvSpPr txBox="1"/>
              <p:nvPr/>
            </p:nvSpPr>
            <p:spPr>
              <a:xfrm>
                <a:off x="305301" y="5364461"/>
                <a:ext cx="239369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800" i="1" spc="-10" dirty="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BA4D2C5D-7C10-20B7-4A0D-DBFBDA9C0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01" y="5364461"/>
                <a:ext cx="2393692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1DEB8B81-760A-63C9-7101-BE6A9D27EA42}"/>
                  </a:ext>
                </a:extLst>
              </p:cNvPr>
              <p:cNvSpPr txBox="1"/>
              <p:nvPr/>
            </p:nvSpPr>
            <p:spPr>
              <a:xfrm>
                <a:off x="3663160" y="5364461"/>
                <a:ext cx="295063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800" spc="-10" dirty="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1DEB8B81-760A-63C9-7101-BE6A9D27E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160" y="5364461"/>
                <a:ext cx="2950636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04DB256F-AA3C-B110-A1C2-F3CF111920F7}"/>
                  </a:ext>
                </a:extLst>
              </p:cNvPr>
              <p:cNvSpPr txBox="1"/>
              <p:nvPr/>
            </p:nvSpPr>
            <p:spPr>
              <a:xfrm>
                <a:off x="2073732" y="4671593"/>
                <a:ext cx="62526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400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04DB256F-AA3C-B110-A1C2-F3CF11192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732" y="4671593"/>
                <a:ext cx="625261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FBE62166-4702-2F0E-18D3-B3110EA1056A}"/>
                  </a:ext>
                </a:extLst>
              </p:cNvPr>
              <p:cNvSpPr txBox="1"/>
              <p:nvPr/>
            </p:nvSpPr>
            <p:spPr>
              <a:xfrm>
                <a:off x="2985592" y="4580670"/>
                <a:ext cx="1277301" cy="5218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8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zh-CN" altLang="en-US" sz="280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FBE62166-4702-2F0E-18D3-B3110EA10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592" y="4580670"/>
                <a:ext cx="1277301" cy="5218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图片 30">
            <a:extLst>
              <a:ext uri="{FF2B5EF4-FFF2-40B4-BE49-F238E27FC236}">
                <a16:creationId xmlns:a16="http://schemas.microsoft.com/office/drawing/2014/main" id="{EEF4E9B3-024D-979D-C491-2F5179BFCF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5565" y="4145262"/>
            <a:ext cx="1219200" cy="1219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CECAC69F-E9CA-D296-A1F9-2AC5A4C65740}"/>
                  </a:ext>
                </a:extLst>
              </p:cNvPr>
              <p:cNvSpPr txBox="1"/>
              <p:nvPr/>
            </p:nvSpPr>
            <p:spPr>
              <a:xfrm>
                <a:off x="6063924" y="4671593"/>
                <a:ext cx="62526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sz="400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CECAC69F-E9CA-D296-A1F9-2AC5A4C65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924" y="4671593"/>
                <a:ext cx="625261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07E4F59E-71E7-AAED-570B-1FAC8E232441}"/>
                  </a:ext>
                </a:extLst>
              </p:cNvPr>
              <p:cNvSpPr txBox="1"/>
              <p:nvPr/>
            </p:nvSpPr>
            <p:spPr>
              <a:xfrm>
                <a:off x="7059235" y="4580670"/>
                <a:ext cx="625261" cy="5218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zh-CN" altLang="en-US" sz="280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07E4F59E-71E7-AAED-570B-1FAC8E232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235" y="4580670"/>
                <a:ext cx="625261" cy="5218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4326D6FB-54F8-E039-F453-F8A798976A4F}"/>
                  </a:ext>
                </a:extLst>
              </p:cNvPr>
              <p:cNvSpPr txBox="1"/>
              <p:nvPr/>
            </p:nvSpPr>
            <p:spPr>
              <a:xfrm>
                <a:off x="7835565" y="5400028"/>
                <a:ext cx="134443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800" dirty="0"/>
                  <a:t>:</a:t>
                </a:r>
                <a:r>
                  <a:rPr lang="zh-CN" altLang="en-US" sz="2800" dirty="0"/>
                  <a:t> </a:t>
                </a:r>
                <a:r>
                  <a:rPr lang="en-US" altLang="zh-CN" sz="2800" spc="-10" dirty="0">
                    <a:latin typeface="Calibri Light" panose="020F0302020204030204" pitchFamily="34" charset="0"/>
                    <a:ea typeface="+mj-ea"/>
                    <a:cs typeface="Calibri Light" panose="020F0302020204030204" pitchFamily="34" charset="0"/>
                  </a:rPr>
                  <a:t>Noise</a:t>
                </a:r>
                <a:endParaRPr lang="zh-CN" altLang="en-US" sz="2800" spc="-10" dirty="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4326D6FB-54F8-E039-F453-F8A798976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565" y="5400028"/>
                <a:ext cx="1344436" cy="430887"/>
              </a:xfrm>
              <a:prstGeom prst="rect">
                <a:avLst/>
              </a:prstGeom>
              <a:blipFill>
                <a:blip r:embed="rId20"/>
                <a:stretch>
                  <a:fillRect t="-25352" r="-13575" b="-492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4" descr="Gaussian filter - Wikipedia">
            <a:extLst>
              <a:ext uri="{FF2B5EF4-FFF2-40B4-BE49-F238E27FC236}">
                <a16:creationId xmlns:a16="http://schemas.microsoft.com/office/drawing/2014/main" id="{39EB1980-C8DF-BFF9-37D9-873694916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034" y="4069297"/>
            <a:ext cx="2160077" cy="154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9604F944-6F2E-BA28-0C65-037636F33F11}"/>
                  </a:ext>
                </a:extLst>
              </p:cNvPr>
              <p:cNvSpPr txBox="1"/>
              <p:nvPr/>
            </p:nvSpPr>
            <p:spPr>
              <a:xfrm>
                <a:off x="9574761" y="5458611"/>
                <a:ext cx="176531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1" i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8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b="1" i="0" smtClean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spc="-1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9604F944-6F2E-BA28-0C65-037636F33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4761" y="5458611"/>
                <a:ext cx="1765317" cy="43088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2AF895D5-F80B-3F17-1919-DAC05D0C1E98}"/>
                  </a:ext>
                </a:extLst>
              </p:cNvPr>
              <p:cNvSpPr txBox="1"/>
              <p:nvPr/>
            </p:nvSpPr>
            <p:spPr>
              <a:xfrm>
                <a:off x="9085747" y="4606544"/>
                <a:ext cx="45719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zh-CN" altLang="en-US" sz="2800" spc="-1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2AF895D5-F80B-3F17-1919-DAC05D0C1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5747" y="4606544"/>
                <a:ext cx="457197" cy="43088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043C30B3-0F66-B1E0-0778-18FCBCA63EA8}"/>
              </a:ext>
            </a:extLst>
          </p:cNvPr>
          <p:cNvCxnSpPr>
            <a:cxnSpLocks/>
          </p:cNvCxnSpPr>
          <p:nvPr/>
        </p:nvCxnSpPr>
        <p:spPr>
          <a:xfrm flipH="1" flipV="1">
            <a:off x="2395569" y="2726620"/>
            <a:ext cx="2433606" cy="1342677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ject 2">
                <a:extLst>
                  <a:ext uri="{FF2B5EF4-FFF2-40B4-BE49-F238E27FC236}">
                    <a16:creationId xmlns:a16="http://schemas.microsoft.com/office/drawing/2014/main" id="{5F7A9ACD-77E1-63C7-35F6-A7CBC47340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4318" y="212682"/>
                <a:ext cx="9842155" cy="566822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b="0" i="0" kern="1200">
                    <a:solidFill>
                      <a:schemeClr val="tx1"/>
                    </a:solidFill>
                    <a:latin typeface="Calibri Light"/>
                    <a:ea typeface="+mj-ea"/>
                    <a:cs typeface="Calibri Light"/>
                  </a:defRPr>
                </a:lvl1pPr>
              </a:lstStyle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14:m>
                  <m:oMath xmlns:m="http://schemas.openxmlformats.org/officeDocument/2006/math">
                    <m:r>
                      <a:rPr lang="zh-CN" altLang="ar-AE" sz="3600" i="1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𝑞</m:t>
                    </m:r>
                    <m:r>
                      <a:rPr lang="ar-AE" altLang="zh-CN" sz="3600" i="1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ar-AE" altLang="zh-CN" sz="360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360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3600" b="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ar-AE" altLang="zh-CN" sz="3600" i="1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|</m:t>
                    </m:r>
                    <m:sSub>
                      <m:sSubPr>
                        <m:ctrlPr>
                          <a:rPr lang="ar-AE" altLang="zh-CN" sz="360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360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ar-AE" altLang="zh-CN" sz="360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0</m:t>
                        </m:r>
                      </m:sub>
                    </m:sSub>
                    <m:r>
                      <a:rPr lang="ar-AE" altLang="zh-CN" sz="3600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ar-AE" sz="3600" spc="-1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: </a:t>
                </a:r>
                <a:r>
                  <a:rPr lang="en-US" sz="3600" spc="-1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Drive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zh-CN" sz="36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36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3600" b="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ar-AE" altLang="zh-CN" sz="3600" i="1" spc="-10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sz="3600" spc="-1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by Adding Noise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zh-CN" sz="36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600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x</m:t>
                        </m:r>
                      </m:e>
                      <m:sub>
                        <m:r>
                          <a:rPr lang="ar-AE" altLang="zh-CN" sz="3600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3600" spc="-1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3" name="object 2">
                <a:extLst>
                  <a:ext uri="{FF2B5EF4-FFF2-40B4-BE49-F238E27FC236}">
                    <a16:creationId xmlns:a16="http://schemas.microsoft.com/office/drawing/2014/main" id="{5F7A9ACD-77E1-63C7-35F6-A7CBC4734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8" y="212682"/>
                <a:ext cx="9842155" cy="566822"/>
              </a:xfrm>
              <a:prstGeom prst="rect">
                <a:avLst/>
              </a:prstGeom>
              <a:blipFill>
                <a:blip r:embed="rId23"/>
                <a:stretch>
                  <a:fillRect t="-22581" b="-483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20363C85-6C71-9234-1B13-DBC95738D7F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09851" y="1091606"/>
            <a:ext cx="1219200" cy="12192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D38E521-FB08-040C-50F6-5DC199FE8D9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387418" y="1105862"/>
            <a:ext cx="1219200" cy="12192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1A9864A-D243-031A-FEB5-4717EED068E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31180" y="4145262"/>
            <a:ext cx="1219200" cy="12192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A439F1C-0857-192D-E8DA-B792F0E0B67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32764" y="4130377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41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2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274318" y="212682"/>
                <a:ext cx="10232867" cy="56682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14:m>
                  <m:oMath xmlns:m="http://schemas.openxmlformats.org/officeDocument/2006/math">
                    <m:r>
                      <a:rPr lang="en-US" altLang="zh-CN" sz="3600" b="0" i="1" spc="-10" dirty="0" smtClean="0">
                        <a:latin typeface="Cambria Math" panose="02040503050406030204" pitchFamily="18" charset="0"/>
                        <a:ea typeface="+mj-ea"/>
                        <a:cs typeface="Calibri Light" panose="020F0302020204030204" pitchFamily="34" charset="0"/>
                      </a:rPr>
                      <m:t>𝑞</m:t>
                    </m:r>
                    <m:r>
                      <a:rPr lang="en-US" altLang="zh-CN" sz="3600" b="0" i="1" spc="-10" dirty="0" smtClean="0">
                        <a:latin typeface="Cambria Math" panose="02040503050406030204" pitchFamily="18" charset="0"/>
                        <a:ea typeface="+mj-ea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3600" b="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3600" b="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3600" b="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3600" b="0" i="1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|</m:t>
                    </m:r>
                    <m:sSub>
                      <m:sSubPr>
                        <m:ctrlPr>
                          <a:rPr lang="en-US" altLang="zh-CN" sz="3600" b="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3600" b="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3600" b="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zh-CN" sz="3600" b="0" i="0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sz="3600" spc="-1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: Drive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36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3600" b="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3600" i="1" spc="-10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sz="3600" spc="-1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by Adding Noise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36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36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sz="3600" spc="-1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" name="object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4318" y="212682"/>
                <a:ext cx="10232867" cy="566822"/>
              </a:xfrm>
              <a:prstGeom prst="rect">
                <a:avLst/>
              </a:prstGeom>
              <a:blipFill>
                <a:blip r:embed="rId3"/>
                <a:stretch>
                  <a:fillRect t="-22581" b="-483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BA4D2C5D-7C10-20B7-4A0D-DBFBDA9C0AF9}"/>
                  </a:ext>
                </a:extLst>
              </p:cNvPr>
              <p:cNvSpPr txBox="1"/>
              <p:nvPr/>
            </p:nvSpPr>
            <p:spPr>
              <a:xfrm>
                <a:off x="-105137" y="2406649"/>
                <a:ext cx="239369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800" i="1" spc="-10" dirty="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BA4D2C5D-7C10-20B7-4A0D-DBFBDA9C0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137" y="2406649"/>
                <a:ext cx="239369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04DB256F-AA3C-B110-A1C2-F3CF111920F7}"/>
                  </a:ext>
                </a:extLst>
              </p:cNvPr>
              <p:cNvSpPr txBox="1"/>
              <p:nvPr/>
            </p:nvSpPr>
            <p:spPr>
              <a:xfrm>
                <a:off x="1791752" y="1718843"/>
                <a:ext cx="62526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400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04DB256F-AA3C-B110-A1C2-F3CF11192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752" y="1718843"/>
                <a:ext cx="62526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FBE62166-4702-2F0E-18D3-B3110EA1056A}"/>
                  </a:ext>
                </a:extLst>
              </p:cNvPr>
              <p:cNvSpPr txBox="1"/>
              <p:nvPr/>
            </p:nvSpPr>
            <p:spPr>
              <a:xfrm>
                <a:off x="2833192" y="1627920"/>
                <a:ext cx="1277301" cy="5218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8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FBE62166-4702-2F0E-18D3-B3110EA10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192" y="1627920"/>
                <a:ext cx="1277301" cy="5218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图片 30">
            <a:extLst>
              <a:ext uri="{FF2B5EF4-FFF2-40B4-BE49-F238E27FC236}">
                <a16:creationId xmlns:a16="http://schemas.microsoft.com/office/drawing/2014/main" id="{EEF4E9B3-024D-979D-C491-2F5179BFCF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8174" y="2972021"/>
            <a:ext cx="925812" cy="9258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CECAC69F-E9CA-D296-A1F9-2AC5A4C65740}"/>
                  </a:ext>
                </a:extLst>
              </p:cNvPr>
              <p:cNvSpPr txBox="1"/>
              <p:nvPr/>
            </p:nvSpPr>
            <p:spPr>
              <a:xfrm>
                <a:off x="2546593" y="3182973"/>
                <a:ext cx="62526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sz="400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CECAC69F-E9CA-D296-A1F9-2AC5A4C65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593" y="3182973"/>
                <a:ext cx="62526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07E4F59E-71E7-AAED-570B-1FAC8E232441}"/>
                  </a:ext>
                </a:extLst>
              </p:cNvPr>
              <p:cNvSpPr txBox="1"/>
              <p:nvPr/>
            </p:nvSpPr>
            <p:spPr>
              <a:xfrm>
                <a:off x="3061844" y="3114041"/>
                <a:ext cx="625261" cy="5218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07E4F59E-71E7-AAED-570B-1FAC8E232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844" y="3114041"/>
                <a:ext cx="625261" cy="5218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4326D6FB-54F8-E039-F453-F8A798976A4F}"/>
                  </a:ext>
                </a:extLst>
              </p:cNvPr>
              <p:cNvSpPr txBox="1"/>
              <p:nvPr/>
            </p:nvSpPr>
            <p:spPr>
              <a:xfrm>
                <a:off x="3628862" y="3942396"/>
                <a:ext cx="134443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800" spc="-10" dirty="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4326D6FB-54F8-E039-F453-F8A798976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862" y="3942396"/>
                <a:ext cx="1344436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CA828B6-AB01-BB29-1C32-8141977B708D}"/>
                  </a:ext>
                </a:extLst>
              </p:cNvPr>
              <p:cNvSpPr txBox="1"/>
              <p:nvPr/>
            </p:nvSpPr>
            <p:spPr>
              <a:xfrm>
                <a:off x="4110493" y="1653474"/>
                <a:ext cx="1482243" cy="5218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CA828B6-AB01-BB29-1C32-8141977B7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493" y="1653474"/>
                <a:ext cx="1482243" cy="5218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BD12809D-13F2-B041-2BF0-90DBA21D72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7790" y="1487874"/>
            <a:ext cx="925812" cy="9258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75873A7-C8E2-BA7F-C9BD-857EEEC07C89}"/>
                  </a:ext>
                </a:extLst>
              </p:cNvPr>
              <p:cNvSpPr txBox="1"/>
              <p:nvPr/>
            </p:nvSpPr>
            <p:spPr>
              <a:xfrm>
                <a:off x="6742612" y="1718843"/>
                <a:ext cx="62526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sz="400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75873A7-C8E2-BA7F-C9BD-857EEEC07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612" y="1718843"/>
                <a:ext cx="625261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36323DE-4DC7-C62D-42F2-C8AB48B7A5EF}"/>
                  </a:ext>
                </a:extLst>
              </p:cNvPr>
              <p:cNvSpPr txBox="1"/>
              <p:nvPr/>
            </p:nvSpPr>
            <p:spPr>
              <a:xfrm>
                <a:off x="7250863" y="1653474"/>
                <a:ext cx="625261" cy="5218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rad>
                      <m:rad>
                        <m:radPr>
                          <m:degHide m:val="on"/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36323DE-4DC7-C62D-42F2-C8AB48B7A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863" y="1653474"/>
                <a:ext cx="625261" cy="521810"/>
              </a:xfrm>
              <a:prstGeom prst="rect">
                <a:avLst/>
              </a:prstGeom>
              <a:blipFill>
                <a:blip r:embed="rId13"/>
                <a:stretch>
                  <a:fillRect r="-1970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E605905-8CDC-FB4B-B5C1-3F7BEEE71E80}"/>
                  </a:ext>
                </a:extLst>
              </p:cNvPr>
              <p:cNvSpPr txBox="1"/>
              <p:nvPr/>
            </p:nvSpPr>
            <p:spPr>
              <a:xfrm>
                <a:off x="8988478" y="2411711"/>
                <a:ext cx="134443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800" spc="-10" dirty="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E605905-8CDC-FB4B-B5C1-3F7BEEE71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8478" y="2411711"/>
                <a:ext cx="1344436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AFF852C-50AA-602B-0A96-5A1D832A0270}"/>
                  </a:ext>
                </a:extLst>
              </p:cNvPr>
              <p:cNvSpPr txBox="1"/>
              <p:nvPr/>
            </p:nvSpPr>
            <p:spPr>
              <a:xfrm>
                <a:off x="10236212" y="1730473"/>
                <a:ext cx="139833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zh-CN" sz="28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1" i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8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b="1" i="0" smtClean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spc="-10" dirty="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AFF852C-50AA-602B-0A96-5A1D832A0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6212" y="1730473"/>
                <a:ext cx="1398337" cy="430887"/>
              </a:xfrm>
              <a:prstGeom prst="rect">
                <a:avLst/>
              </a:prstGeom>
              <a:blipFill>
                <a:blip r:embed="rId15"/>
                <a:stretch>
                  <a:fillRect l="-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3247C33F-E030-D77C-B40D-A54AAF2F5624}"/>
                  </a:ext>
                </a:extLst>
              </p:cNvPr>
              <p:cNvSpPr txBox="1"/>
              <p:nvPr/>
            </p:nvSpPr>
            <p:spPr>
              <a:xfrm>
                <a:off x="4582112" y="2435291"/>
                <a:ext cx="295063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800" spc="-10" dirty="0">
                    <a:latin typeface="Calibri Light" panose="020F0302020204030204" pitchFamily="34" charset="0"/>
                    <a:ea typeface="+mj-ea"/>
                    <a:cs typeface="Calibri Light" panose="020F0302020204030204" pitchFamily="34" charset="0"/>
                  </a:rPr>
                  <a:t>: data</a:t>
                </a:r>
                <a:endParaRPr lang="zh-CN" altLang="en-US" sz="2800" spc="-10" dirty="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3247C33F-E030-D77C-B40D-A54AAF2F5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112" y="2435291"/>
                <a:ext cx="2950636" cy="430887"/>
              </a:xfrm>
              <a:prstGeom prst="rect">
                <a:avLst/>
              </a:prstGeom>
              <a:blipFill>
                <a:blip r:embed="rId16"/>
                <a:stretch>
                  <a:fillRect t="-23944" b="-507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A4E09D5C-0271-2478-5A44-FCD4F63DDD22}"/>
              </a:ext>
            </a:extLst>
          </p:cNvPr>
          <p:cNvCxnSpPr>
            <a:cxnSpLocks/>
          </p:cNvCxnSpPr>
          <p:nvPr/>
        </p:nvCxnSpPr>
        <p:spPr>
          <a:xfrm flipH="1">
            <a:off x="6606146" y="2627154"/>
            <a:ext cx="4329234" cy="875318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文本框 47">
            <a:extLst>
              <a:ext uri="{FF2B5EF4-FFF2-40B4-BE49-F238E27FC236}">
                <a16:creationId xmlns:a16="http://schemas.microsoft.com/office/drawing/2014/main" id="{2CFCE147-7AAE-4DFD-7AA0-3C32AD82742A}"/>
              </a:ext>
            </a:extLst>
          </p:cNvPr>
          <p:cNvSpPr txBox="1"/>
          <p:nvPr/>
        </p:nvSpPr>
        <p:spPr>
          <a:xfrm rot="20998878">
            <a:off x="7672967" y="2701269"/>
            <a:ext cx="7026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spc="-1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Ind.</a:t>
            </a:r>
            <a:endParaRPr lang="zh-CN" alt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2FC53B27-FD37-2FB1-5354-54A343AC48A3}"/>
                  </a:ext>
                </a:extLst>
              </p:cNvPr>
              <p:cNvSpPr txBox="1"/>
              <p:nvPr/>
            </p:nvSpPr>
            <p:spPr>
              <a:xfrm>
                <a:off x="779079" y="5000316"/>
                <a:ext cx="62526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4000"/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2FC53B27-FD37-2FB1-5354-54A343AC4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79" y="5000316"/>
                <a:ext cx="625261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5F2BBE05-2308-9DC6-3E31-B1141D5F7D90}"/>
                  </a:ext>
                </a:extLst>
              </p:cNvPr>
              <p:cNvSpPr txBox="1"/>
              <p:nvPr/>
            </p:nvSpPr>
            <p:spPr>
              <a:xfrm>
                <a:off x="1505027" y="4900769"/>
                <a:ext cx="1277301" cy="5218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8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5F2BBE05-2308-9DC6-3E31-B1141D5F7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027" y="4900769"/>
                <a:ext cx="1277301" cy="5218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7AF69F1F-7977-6F76-B987-83E11A4E0B3E}"/>
                  </a:ext>
                </a:extLst>
              </p:cNvPr>
              <p:cNvSpPr txBox="1"/>
              <p:nvPr/>
            </p:nvSpPr>
            <p:spPr>
              <a:xfrm>
                <a:off x="2782328" y="4926323"/>
                <a:ext cx="1482243" cy="5218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zh-CN" altLang="en-US" sz="280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7AF69F1F-7977-6F76-B987-83E11A4E0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328" y="4926323"/>
                <a:ext cx="1482243" cy="5218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C65A6061-97CA-E122-4126-F5C2B34240EF}"/>
                  </a:ext>
                </a:extLst>
              </p:cNvPr>
              <p:cNvSpPr txBox="1"/>
              <p:nvPr/>
            </p:nvSpPr>
            <p:spPr>
              <a:xfrm>
                <a:off x="3253947" y="5708140"/>
                <a:ext cx="295063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800" b="0" i="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x</m:t>
                          </m:r>
                        </m:e>
                        <m:sub>
                          <m:r>
                            <a:rPr lang="en-US" altLang="zh-CN" sz="2800" b="0" i="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2800" spc="-10" dirty="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C65A6061-97CA-E122-4126-F5C2B3424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47" y="5708140"/>
                <a:ext cx="2950636" cy="43088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2AFA4F25-A1A6-CC98-1E8E-383F5D979909}"/>
                  </a:ext>
                </a:extLst>
              </p:cNvPr>
              <p:cNvSpPr txBox="1"/>
              <p:nvPr/>
            </p:nvSpPr>
            <p:spPr>
              <a:xfrm>
                <a:off x="5179184" y="4954149"/>
                <a:ext cx="5694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sz="4000"/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2AFA4F25-A1A6-CC98-1E8E-383F5D979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184" y="4954149"/>
                <a:ext cx="569418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0CF6F67B-70E5-0FEE-CC1C-E1B8CDD2DCA7}"/>
                  </a:ext>
                </a:extLst>
              </p:cNvPr>
              <p:cNvSpPr txBox="1"/>
              <p:nvPr/>
            </p:nvSpPr>
            <p:spPr>
              <a:xfrm>
                <a:off x="5491083" y="4908688"/>
                <a:ext cx="3497395" cy="6141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1−(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)(1−</m:t>
                          </m:r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0CF6F67B-70E5-0FEE-CC1C-E1B8CDD2D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083" y="4908688"/>
                <a:ext cx="3497395" cy="614142"/>
              </a:xfrm>
              <a:prstGeom prst="rect">
                <a:avLst/>
              </a:prstGeom>
              <a:blipFill>
                <a:blip r:embed="rId22"/>
                <a:stretch>
                  <a:fillRect r="-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图片 57">
            <a:extLst>
              <a:ext uri="{FF2B5EF4-FFF2-40B4-BE49-F238E27FC236}">
                <a16:creationId xmlns:a16="http://schemas.microsoft.com/office/drawing/2014/main" id="{037BE1D8-A59D-16D7-99EE-B0A62F143C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0661" y="4678686"/>
            <a:ext cx="925812" cy="9258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4557A8CA-BA8B-5609-F392-EFB54D10D698}"/>
                  </a:ext>
                </a:extLst>
              </p:cNvPr>
              <p:cNvSpPr txBox="1"/>
              <p:nvPr/>
            </p:nvSpPr>
            <p:spPr>
              <a:xfrm>
                <a:off x="4851614" y="3215811"/>
                <a:ext cx="139833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zh-CN" sz="28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1" i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8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b="1" i="0" smtClean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spc="-10" dirty="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4557A8CA-BA8B-5609-F392-EFB54D10D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614" y="3215811"/>
                <a:ext cx="1398337" cy="430887"/>
              </a:xfrm>
              <a:prstGeom prst="rect">
                <a:avLst/>
              </a:prstGeom>
              <a:blipFill>
                <a:blip r:embed="rId23"/>
                <a:stretch>
                  <a:fillRect l="-13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0DDB91C4-CB29-71CD-0B92-ABFF0613894E}"/>
                  </a:ext>
                </a:extLst>
              </p:cNvPr>
              <p:cNvSpPr txBox="1"/>
              <p:nvPr/>
            </p:nvSpPr>
            <p:spPr>
              <a:xfrm>
                <a:off x="10339276" y="4954149"/>
                <a:ext cx="139833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zh-CN" sz="28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1" i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8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b="1" i="0" smtClean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spc="-10" dirty="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0DDB91C4-CB29-71CD-0B92-ABFF06138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9276" y="4954149"/>
                <a:ext cx="1398337" cy="430887"/>
              </a:xfrm>
              <a:prstGeom prst="rect">
                <a:avLst/>
              </a:prstGeom>
              <a:blipFill>
                <a:blip r:embed="rId24"/>
                <a:stretch>
                  <a:fillRect l="-8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图片 65">
            <a:extLst>
              <a:ext uri="{FF2B5EF4-FFF2-40B4-BE49-F238E27FC236}">
                <a16:creationId xmlns:a16="http://schemas.microsoft.com/office/drawing/2014/main" id="{F850A433-982D-D58A-83A0-DD6A1D6B7A1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28803" y="1431545"/>
            <a:ext cx="925812" cy="925812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4C66AF5D-3023-1C1B-8FD1-6E39D5B5142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629778" y="1480837"/>
            <a:ext cx="925812" cy="925812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6D752DA4-B2D7-6C80-24CD-C8B75743530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266359" y="4752853"/>
            <a:ext cx="925812" cy="92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69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BFA82FF8-2CC4-43A7-ED99-4EAC2D052153}"/>
              </a:ext>
            </a:extLst>
          </p:cNvPr>
          <p:cNvSpPr/>
          <p:nvPr/>
        </p:nvSpPr>
        <p:spPr>
          <a:xfrm>
            <a:off x="8024884" y="3023444"/>
            <a:ext cx="2557391" cy="116494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59BE8DE1-F335-CF17-F363-255524BD6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51" y="1485900"/>
            <a:ext cx="925812" cy="9258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BA4D2C5D-7C10-20B7-4A0D-DBFBDA9C0AF9}"/>
                  </a:ext>
                </a:extLst>
              </p:cNvPr>
              <p:cNvSpPr txBox="1"/>
              <p:nvPr/>
            </p:nvSpPr>
            <p:spPr>
              <a:xfrm>
                <a:off x="779078" y="2413597"/>
                <a:ext cx="62526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sz="2800" i="1" spc="-10" dirty="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BA4D2C5D-7C10-20B7-4A0D-DBFBDA9C0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78" y="2413597"/>
                <a:ext cx="62526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04DB256F-AA3C-B110-A1C2-F3CF111920F7}"/>
                  </a:ext>
                </a:extLst>
              </p:cNvPr>
              <p:cNvSpPr txBox="1"/>
              <p:nvPr/>
            </p:nvSpPr>
            <p:spPr>
              <a:xfrm>
                <a:off x="1791752" y="1718843"/>
                <a:ext cx="62526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400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04DB256F-AA3C-B110-A1C2-F3CF11192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752" y="1718843"/>
                <a:ext cx="62526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FBE62166-4702-2F0E-18D3-B3110EA1056A}"/>
                  </a:ext>
                </a:extLst>
              </p:cNvPr>
              <p:cNvSpPr txBox="1"/>
              <p:nvPr/>
            </p:nvSpPr>
            <p:spPr>
              <a:xfrm>
                <a:off x="2213790" y="1627920"/>
                <a:ext cx="3277293" cy="5218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b="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ra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⋯</m:t>
                      </m:r>
                      <m:rad>
                        <m:radPr>
                          <m:degHide m:val="on"/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b="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FBE62166-4702-2F0E-18D3-B3110EA10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790" y="1627920"/>
                <a:ext cx="3277293" cy="5218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75873A7-C8E2-BA7F-C9BD-857EEEC07C89}"/>
                  </a:ext>
                </a:extLst>
              </p:cNvPr>
              <p:cNvSpPr txBox="1"/>
              <p:nvPr/>
            </p:nvSpPr>
            <p:spPr>
              <a:xfrm>
                <a:off x="6290612" y="1734816"/>
                <a:ext cx="62526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sz="40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75873A7-C8E2-BA7F-C9BD-857EEEC07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612" y="1734816"/>
                <a:ext cx="62526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3247C33F-E030-D77C-B40D-A54AAF2F5624}"/>
                  </a:ext>
                </a:extLst>
              </p:cNvPr>
              <p:cNvSpPr txBox="1"/>
              <p:nvPr/>
            </p:nvSpPr>
            <p:spPr>
              <a:xfrm>
                <a:off x="5663642" y="2275904"/>
                <a:ext cx="53110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2800" spc="-10" dirty="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3247C33F-E030-D77C-B40D-A54AAF2F5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642" y="2275904"/>
                <a:ext cx="53110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5F2BBE05-2308-9DC6-3E31-B1141D5F7D90}"/>
                  </a:ext>
                </a:extLst>
              </p:cNvPr>
              <p:cNvSpPr txBox="1"/>
              <p:nvPr/>
            </p:nvSpPr>
            <p:spPr>
              <a:xfrm>
                <a:off x="8219285" y="3148222"/>
                <a:ext cx="2362990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sz="2800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US" altLang="zh-CN" sz="2800" b="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5F2BBE05-2308-9DC6-3E31-B1141D5F7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9285" y="3148222"/>
                <a:ext cx="2362990" cy="8617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图片 57">
            <a:extLst>
              <a:ext uri="{FF2B5EF4-FFF2-40B4-BE49-F238E27FC236}">
                <a16:creationId xmlns:a16="http://schemas.microsoft.com/office/drawing/2014/main" id="{037BE1D8-A59D-16D7-99EE-B0A62F143C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74110" y="1409609"/>
            <a:ext cx="925812" cy="9258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0DDB91C4-CB29-71CD-0B92-ABFF0613894E}"/>
                  </a:ext>
                </a:extLst>
              </p:cNvPr>
              <p:cNvSpPr txBox="1"/>
              <p:nvPr/>
            </p:nvSpPr>
            <p:spPr>
              <a:xfrm>
                <a:off x="10793663" y="2335421"/>
                <a:ext cx="139833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1" i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8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b="1" i="0" smtClean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spc="-10" dirty="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0DDB91C4-CB29-71CD-0B92-ABFF06138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3663" y="2335421"/>
                <a:ext cx="1398337" cy="430887"/>
              </a:xfrm>
              <a:prstGeom prst="rect">
                <a:avLst/>
              </a:prstGeom>
              <a:blipFill>
                <a:blip r:embed="rId11"/>
                <a:stretch>
                  <a:fillRect l="-13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56AD53C-9215-C62B-6603-4266C6238576}"/>
                  </a:ext>
                </a:extLst>
              </p:cNvPr>
              <p:cNvSpPr txBox="1"/>
              <p:nvPr/>
            </p:nvSpPr>
            <p:spPr>
              <a:xfrm>
                <a:off x="6603242" y="1627215"/>
                <a:ext cx="3849628" cy="6141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en-US" altLang="zh-CN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⋯(1−</m:t>
                          </m:r>
                          <m:sSub>
                            <m:sSubPr>
                              <m:ctrlPr>
                                <a:rPr lang="en-US" altLang="zh-CN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56AD53C-9215-C62B-6603-4266C6238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242" y="1627215"/>
                <a:ext cx="3849628" cy="614142"/>
              </a:xfrm>
              <a:prstGeom prst="rect">
                <a:avLst/>
              </a:prstGeom>
              <a:blipFill>
                <a:blip r:embed="rId12"/>
                <a:stretch>
                  <a:fillRect r="-15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CDF2867-7E53-5F4D-E2ED-7A1B6CE0FFB9}"/>
                  </a:ext>
                </a:extLst>
              </p:cNvPr>
              <p:cNvSpPr txBox="1"/>
              <p:nvPr/>
            </p:nvSpPr>
            <p:spPr>
              <a:xfrm>
                <a:off x="1791752" y="3363667"/>
                <a:ext cx="62526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40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CDF2867-7E53-5F4D-E2ED-7A1B6CE0F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752" y="3363667"/>
                <a:ext cx="625261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646A43E-248D-1A9F-0BFB-58AD584640B6}"/>
                  </a:ext>
                </a:extLst>
              </p:cNvPr>
              <p:cNvSpPr txBox="1"/>
              <p:nvPr/>
            </p:nvSpPr>
            <p:spPr>
              <a:xfrm>
                <a:off x="2325622" y="3309469"/>
                <a:ext cx="625261" cy="5218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8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8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646A43E-248D-1A9F-0BFB-58AD58464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622" y="3309469"/>
                <a:ext cx="625261" cy="521810"/>
              </a:xfrm>
              <a:prstGeom prst="rect">
                <a:avLst/>
              </a:prstGeom>
              <a:blipFill>
                <a:blip r:embed="rId14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74A178C-E7AE-28E7-63B4-7FE703408622}"/>
                  </a:ext>
                </a:extLst>
              </p:cNvPr>
              <p:cNvSpPr txBox="1"/>
              <p:nvPr/>
            </p:nvSpPr>
            <p:spPr>
              <a:xfrm>
                <a:off x="4001527" y="3363666"/>
                <a:ext cx="62526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sz="400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74A178C-E7AE-28E7-63B4-7FE703408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527" y="3363666"/>
                <a:ext cx="625261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>
            <a:extLst>
              <a:ext uri="{FF2B5EF4-FFF2-40B4-BE49-F238E27FC236}">
                <a16:creationId xmlns:a16="http://schemas.microsoft.com/office/drawing/2014/main" id="{B45C4AB2-4328-58A7-B5A7-2831867198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33481" y="3023444"/>
            <a:ext cx="925812" cy="9258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3692A85D-89FB-89E5-0D75-4220D03C67CA}"/>
                  </a:ext>
                </a:extLst>
              </p:cNvPr>
              <p:cNvSpPr txBox="1"/>
              <p:nvPr/>
            </p:nvSpPr>
            <p:spPr>
              <a:xfrm>
                <a:off x="6194751" y="3957632"/>
                <a:ext cx="139833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0,</m:t>
                      </m:r>
                      <m:r>
                        <m:rPr>
                          <m:sty m:val="p"/>
                        </m:rP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spc="-10" dirty="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3692A85D-89FB-89E5-0D75-4220D03C6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751" y="3957632"/>
                <a:ext cx="1398337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ECBEA03-5BBB-D9BE-D819-40872101CB32}"/>
                  </a:ext>
                </a:extLst>
              </p:cNvPr>
              <p:cNvSpPr txBox="1"/>
              <p:nvPr/>
            </p:nvSpPr>
            <p:spPr>
              <a:xfrm>
                <a:off x="4479904" y="3272038"/>
                <a:ext cx="1405399" cy="6141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8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8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ECBEA03-5BBB-D9BE-D819-40872101C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904" y="3272038"/>
                <a:ext cx="1405399" cy="61414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96C05514-3C56-FEC7-FB6A-B8D9AF68B31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22397" y="1384128"/>
            <a:ext cx="925812" cy="92581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F4C32A8-8692-C213-65EB-E90312F1445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17234" y="3062808"/>
            <a:ext cx="925812" cy="9258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7C9149C-28B1-3C05-DAE4-FFE6A54B0FF1}"/>
                  </a:ext>
                </a:extLst>
              </p:cNvPr>
              <p:cNvSpPr txBox="1"/>
              <p:nvPr/>
            </p:nvSpPr>
            <p:spPr>
              <a:xfrm>
                <a:off x="3430213" y="3941618"/>
                <a:ext cx="53110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2800" spc="-10" dirty="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7C9149C-28B1-3C05-DAE4-FFE6A54B0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213" y="3941618"/>
                <a:ext cx="531109" cy="430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2">
                <a:extLst>
                  <a:ext uri="{FF2B5EF4-FFF2-40B4-BE49-F238E27FC236}">
                    <a16:creationId xmlns:a16="http://schemas.microsoft.com/office/drawing/2014/main" id="{3A3DCACF-56CC-E6FA-7928-9F3CFA74C7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4318" y="212682"/>
                <a:ext cx="10399792" cy="566822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b="0" i="0" kern="1200">
                    <a:solidFill>
                      <a:schemeClr val="tx1"/>
                    </a:solidFill>
                    <a:latin typeface="Calibri Light"/>
                    <a:ea typeface="+mj-ea"/>
                    <a:cs typeface="Calibri Light"/>
                  </a:defRPr>
                </a:lvl1pPr>
              </a:lstStyle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14:m>
                  <m:oMath xmlns:m="http://schemas.openxmlformats.org/officeDocument/2006/math">
                    <m:r>
                      <a:rPr lang="zh-CN" altLang="ar-AE" sz="3600" i="1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𝑞</m:t>
                    </m:r>
                    <m:r>
                      <a:rPr lang="ar-AE" altLang="zh-CN" sz="3600" i="1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ar-AE" altLang="zh-CN" sz="360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600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x</m:t>
                        </m:r>
                      </m:e>
                      <m:sub>
                        <m:r>
                          <a:rPr lang="zh-CN" altLang="ar-AE" sz="360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sub>
                    </m:sSub>
                    <m:r>
                      <a:rPr lang="ar-AE" altLang="zh-CN" sz="3600" i="1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|</m:t>
                    </m:r>
                    <m:sSub>
                      <m:sSubPr>
                        <m:ctrlPr>
                          <a:rPr lang="ar-AE" altLang="zh-CN" sz="360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600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x</m:t>
                        </m:r>
                      </m:e>
                      <m:sub>
                        <m:r>
                          <a:rPr lang="ar-AE" altLang="zh-CN" sz="3600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0</m:t>
                        </m:r>
                      </m:sub>
                    </m:sSub>
                    <m:r>
                      <a:rPr lang="ar-AE" altLang="zh-CN" sz="3600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sz="3600" spc="-1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: Drive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zh-CN" sz="36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600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x</m:t>
                        </m:r>
                      </m:e>
                      <m:sub>
                        <m:r>
                          <a:rPr lang="zh-CN" altLang="ar-AE" sz="36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sub>
                    </m:sSub>
                    <m:r>
                      <a:rPr lang="ar-AE" altLang="zh-CN" sz="3600" i="1" spc="-10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sz="3600" spc="-1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by Adding Noise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zh-CN" sz="36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600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x</m:t>
                        </m:r>
                      </m:e>
                      <m:sub>
                        <m:r>
                          <a:rPr lang="ar-AE" altLang="zh-CN" sz="3600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ar-AE" sz="3600" spc="-1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sz="3600" spc="-1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(</a:t>
                </a:r>
                <a:r>
                  <a:rPr lang="en-US" altLang="zh-CN" sz="3600" spc="-1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Continued.</a:t>
                </a:r>
                <a:r>
                  <a:rPr lang="en-US" sz="3600" spc="-1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5" name="object 2">
                <a:extLst>
                  <a:ext uri="{FF2B5EF4-FFF2-40B4-BE49-F238E27FC236}">
                    <a16:creationId xmlns:a16="http://schemas.microsoft.com/office/drawing/2014/main" id="{3A3DCACF-56CC-E6FA-7928-9F3CFA74C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8" y="212682"/>
                <a:ext cx="10399792" cy="566822"/>
              </a:xfrm>
              <a:prstGeom prst="rect">
                <a:avLst/>
              </a:prstGeom>
              <a:blipFill>
                <a:blip r:embed="rId20"/>
                <a:stretch>
                  <a:fillRect t="-22581" b="-483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BDB881C4-8CBD-4439-B462-F523884D4483}"/>
                  </a:ext>
                </a:extLst>
              </p:cNvPr>
              <p:cNvSpPr txBox="1"/>
              <p:nvPr/>
            </p:nvSpPr>
            <p:spPr>
              <a:xfrm>
                <a:off x="2417013" y="5778310"/>
                <a:ext cx="6224586" cy="620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ar-AE" sz="2800" b="0" i="1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𝑞</m:t>
                      </m:r>
                      <m:d>
                        <m:dPr>
                          <m:ctrlPr>
                            <a:rPr lang="ar-AE" altLang="zh-CN" sz="280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ar-AE" altLang="zh-CN" sz="2800" i="1" spc="-10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pc="-10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ar-AE" sz="2800" b="0" i="1" spc="-10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ar-AE" altLang="zh-CN" sz="2800" i="1" spc="-10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pc="-10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ar-AE" altLang="zh-CN" sz="2800" b="0" i="1" spc="-10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sz="2800" b="0" i="0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altLang="zh-CN" sz="2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US" altLang="zh-C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ar-AE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ar-AE" sz="2800" b="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800" b="0" i="0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|</m:t>
                      </m:r>
                      <m:rad>
                        <m:radPr>
                          <m:degHide m:val="on"/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8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8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rad>
                      <m:sSub>
                        <m:sSubPr>
                          <m:ctrlPr>
                            <a:rPr lang="en-US" altLang="zh-CN" sz="2800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800" b="0" i="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,</m:t>
                      </m:r>
                      <m:rad>
                        <m:radPr>
                          <m:degHide m:val="on"/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b="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8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8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rad>
                      <m:r>
                        <a:rPr lang="en-US" altLang="zh-CN" sz="2800" b="1" i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altLang="zh-C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BDB881C4-8CBD-4439-B462-F523884D4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013" y="5778310"/>
                <a:ext cx="6224586" cy="62093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6E91EC75-B2C2-09A5-28E0-42751FC0F0E5}"/>
              </a:ext>
            </a:extLst>
          </p:cNvPr>
          <p:cNvCxnSpPr>
            <a:cxnSpLocks/>
          </p:cNvCxnSpPr>
          <p:nvPr/>
        </p:nvCxnSpPr>
        <p:spPr>
          <a:xfrm flipV="1">
            <a:off x="4786344" y="4098220"/>
            <a:ext cx="0" cy="176918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4478A7A0-00BA-AC8A-AB68-E21DB60EDAE8}"/>
                  </a:ext>
                </a:extLst>
              </p:cNvPr>
              <p:cNvSpPr txBox="1"/>
              <p:nvPr/>
            </p:nvSpPr>
            <p:spPr>
              <a:xfrm>
                <a:off x="4801760" y="4774854"/>
                <a:ext cx="520779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zh-CN" sz="280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zh-CN" altLang="ar-AE" sz="2800" b="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en-US" sz="280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altLang="zh-CN" sz="280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b="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x</m:t>
                        </m:r>
                      </m:e>
                      <m:sub>
                        <m:r>
                          <a:rPr lang="en-US" altLang="zh-CN" sz="2800" b="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80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in 1 time step </a:t>
                </a:r>
                <a:endParaRPr lang="zh-CN" altLang="en-US" sz="280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4478A7A0-00BA-AC8A-AB68-E21DB60ED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760" y="4774854"/>
                <a:ext cx="5207793" cy="523220"/>
              </a:xfrm>
              <a:prstGeom prst="rect">
                <a:avLst/>
              </a:prstGeom>
              <a:blipFill>
                <a:blip r:embed="rId22"/>
                <a:stretch>
                  <a:fillRect l="-2459" t="-10465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0084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46A8A-5CB9-B337-7641-130BE3DEA494}"/>
              </a:ext>
            </a:extLst>
          </p:cNvPr>
          <p:cNvSpPr txBox="1">
            <a:spLocks/>
          </p:cNvSpPr>
          <p:nvPr/>
        </p:nvSpPr>
        <p:spPr>
          <a:xfrm>
            <a:off x="3365162" y="3174135"/>
            <a:ext cx="5461676" cy="509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Calibri Light" panose="020F0302020204030204" pitchFamily="34" charset="0"/>
                <a:ea typeface="CMU Sans Serif" panose="02000603000000000000" pitchFamily="2" charset="0"/>
                <a:cs typeface="Calibri Light" panose="020F0302020204030204" pitchFamily="34" charset="0"/>
              </a:rPr>
              <a:t>Part 3: </a:t>
            </a:r>
            <a:r>
              <a:rPr lang="en-US" altLang="zh-CN" sz="3600" dirty="0">
                <a:latin typeface="Calibri Light" panose="020F0302020204030204" pitchFamily="34" charset="0"/>
                <a:ea typeface="CMU Sans Serif" panose="02000603000000000000" pitchFamily="2" charset="0"/>
                <a:cs typeface="Calibri Light" panose="020F0302020204030204" pitchFamily="34" charset="0"/>
              </a:rPr>
              <a:t>Evidence Lower Bond</a:t>
            </a:r>
          </a:p>
        </p:txBody>
      </p:sp>
    </p:spTree>
    <p:extLst>
      <p:ext uri="{BB962C8B-B14F-4D97-AF65-F5344CB8AC3E}">
        <p14:creationId xmlns:p14="http://schemas.microsoft.com/office/powerpoint/2010/main" val="3406424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20" y="212682"/>
            <a:ext cx="442588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VAE vs. Diffusion Model</a:t>
            </a:r>
            <a:endParaRPr sz="3600" spc="-1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D1465CE-A232-C997-FEDD-EE4DF6FB7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48" y="1760833"/>
            <a:ext cx="1389330" cy="138933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19183E4-EC68-9AE9-879B-98E69A544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95" y="4689166"/>
            <a:ext cx="1389330" cy="1389330"/>
          </a:xfrm>
          <a:prstGeom prst="rect">
            <a:avLst/>
          </a:prstGeom>
        </p:spPr>
      </p:pic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3B9E50A4-789F-24D9-044C-266FC2CE00A9}"/>
              </a:ext>
            </a:extLst>
          </p:cNvPr>
          <p:cNvCxnSpPr>
            <a:cxnSpLocks/>
          </p:cNvCxnSpPr>
          <p:nvPr/>
        </p:nvCxnSpPr>
        <p:spPr>
          <a:xfrm>
            <a:off x="2230398" y="5335069"/>
            <a:ext cx="2469811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C7520C3C-B7D3-CE19-DD5E-D6FFD0656676}"/>
                  </a:ext>
                </a:extLst>
              </p:cNvPr>
              <p:cNvSpPr txBox="1"/>
              <p:nvPr/>
            </p:nvSpPr>
            <p:spPr>
              <a:xfrm>
                <a:off x="2626886" y="4904182"/>
                <a:ext cx="146095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800" spc="-10" dirty="0">
                    <a:latin typeface="Calibri Light" panose="020F0302020204030204" pitchFamily="34" charset="0"/>
                    <a:ea typeface="+mj-ea"/>
                    <a:cs typeface="Calibri Light" panose="020F0302020204030204" pitchFamily="34" charset="0"/>
                  </a:rPr>
                  <a:t>Add noise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pc="-10" smtClean="0">
                          <a:latin typeface="Cambria Math" panose="02040503050406030204" pitchFamily="18" charset="0"/>
                          <a:ea typeface="+mj-ea"/>
                          <a:cs typeface="Calibri Light" panose="020F0302020204030204" pitchFamily="34" charset="0"/>
                        </a:rPr>
                        <m:t>×</m:t>
                      </m:r>
                      <m:r>
                        <a:rPr lang="en-US" altLang="zh-CN" sz="2800" b="0" i="1" spc="-10" smtClean="0">
                          <a:latin typeface="Cambria Math" panose="02040503050406030204" pitchFamily="18" charset="0"/>
                          <a:ea typeface="+mj-ea"/>
                          <a:cs typeface="Calibri Light" panose="020F0302020204030204" pitchFamily="34" charset="0"/>
                        </a:rPr>
                        <m:t>𝑇</m:t>
                      </m:r>
                    </m:oMath>
                  </m:oMathPara>
                </a14:m>
                <a:endParaRPr lang="zh-CN" altLang="en-US" sz="2800" spc="-10" dirty="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C7520C3C-B7D3-CE19-DD5E-D6FFD0656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886" y="4904182"/>
                <a:ext cx="1460952" cy="861774"/>
              </a:xfrm>
              <a:prstGeom prst="rect">
                <a:avLst/>
              </a:prstGeom>
              <a:blipFill>
                <a:blip r:embed="rId4"/>
                <a:stretch>
                  <a:fillRect l="-12917" t="-11972" r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5D89834F-9CF5-3AC5-BC27-F010CC1E8A5E}"/>
              </a:ext>
            </a:extLst>
          </p:cNvPr>
          <p:cNvSpPr/>
          <p:nvPr/>
        </p:nvSpPr>
        <p:spPr>
          <a:xfrm>
            <a:off x="2874104" y="2212047"/>
            <a:ext cx="1575467" cy="486905"/>
          </a:xfrm>
          <a:prstGeom prst="roundRect">
            <a:avLst/>
          </a:prstGeom>
          <a:solidFill>
            <a:srgbClr val="8ECFC9"/>
          </a:solidFill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pc="-1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Encoder</a:t>
            </a:r>
            <a:endParaRPr lang="zh-CN" altLang="en-US" sz="3600" spc="-10" dirty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0B1BD9D9-DD48-03AA-1D27-55C6ED52B1B8}"/>
              </a:ext>
            </a:extLst>
          </p:cNvPr>
          <p:cNvCxnSpPr>
            <a:cxnSpLocks/>
          </p:cNvCxnSpPr>
          <p:nvPr/>
        </p:nvCxnSpPr>
        <p:spPr>
          <a:xfrm>
            <a:off x="2220625" y="2467531"/>
            <a:ext cx="592093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id="{AC431477-E79A-645E-75AF-036BEC024BE5}"/>
              </a:ext>
            </a:extLst>
          </p:cNvPr>
          <p:cNvSpPr txBox="1"/>
          <p:nvPr/>
        </p:nvSpPr>
        <p:spPr>
          <a:xfrm>
            <a:off x="172756" y="3957893"/>
            <a:ext cx="43591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Diffusion</a:t>
            </a:r>
            <a:endParaRPr lang="zh-CN" altLang="en-US" sz="2800" b="1" u="sng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45A2ECAB-C516-241E-DDD9-9890074A1809}"/>
              </a:ext>
            </a:extLst>
          </p:cNvPr>
          <p:cNvSpPr txBox="1"/>
          <p:nvPr/>
        </p:nvSpPr>
        <p:spPr>
          <a:xfrm>
            <a:off x="172756" y="987557"/>
            <a:ext cx="57150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VAE</a:t>
            </a:r>
            <a:r>
              <a:rPr lang="en-US" altLang="zh-CN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(another kind of generative model)</a:t>
            </a:r>
            <a:endParaRPr lang="zh-CN" altLang="en-US" sz="2800" dirty="0"/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0D22A904-0707-3D4B-FE06-B1A79D6F2BA4}"/>
              </a:ext>
            </a:extLst>
          </p:cNvPr>
          <p:cNvSpPr/>
          <p:nvPr/>
        </p:nvSpPr>
        <p:spPr>
          <a:xfrm rot="5400000">
            <a:off x="4804230" y="2276440"/>
            <a:ext cx="1090516" cy="382183"/>
          </a:xfrm>
          <a:prstGeom prst="roundRect">
            <a:avLst/>
          </a:prstGeom>
          <a:solidFill>
            <a:srgbClr val="9AC9D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spc="-10" dirty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4A1123A-DC0A-A828-16AA-BE3D9A3B1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338" y="1760833"/>
            <a:ext cx="1389330" cy="1389330"/>
          </a:xfrm>
          <a:prstGeom prst="rect">
            <a:avLst/>
          </a:prstGeom>
        </p:spPr>
      </p:pic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5362E364-3F3F-E5E6-C4F9-E90913E3FC86}"/>
              </a:ext>
            </a:extLst>
          </p:cNvPr>
          <p:cNvCxnSpPr>
            <a:cxnSpLocks/>
          </p:cNvCxnSpPr>
          <p:nvPr/>
        </p:nvCxnSpPr>
        <p:spPr>
          <a:xfrm>
            <a:off x="4478526" y="2467531"/>
            <a:ext cx="592093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EA3F7A3F-A0D9-FCC4-DD82-2DEA8D160F93}"/>
              </a:ext>
            </a:extLst>
          </p:cNvPr>
          <p:cNvSpPr/>
          <p:nvPr/>
        </p:nvSpPr>
        <p:spPr>
          <a:xfrm>
            <a:off x="6203429" y="2212047"/>
            <a:ext cx="1575467" cy="486905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pc="-1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Decoder</a:t>
            </a:r>
            <a:endParaRPr lang="zh-CN" altLang="en-US" sz="3600" spc="-10" dirty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C68C8968-BCB0-F102-1EA5-06EE65717BE3}"/>
              </a:ext>
            </a:extLst>
          </p:cNvPr>
          <p:cNvCxnSpPr>
            <a:cxnSpLocks/>
          </p:cNvCxnSpPr>
          <p:nvPr/>
        </p:nvCxnSpPr>
        <p:spPr>
          <a:xfrm>
            <a:off x="5549950" y="2467531"/>
            <a:ext cx="592093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77238562-A406-8343-D24C-B0F7AB2D60C9}"/>
              </a:ext>
            </a:extLst>
          </p:cNvPr>
          <p:cNvCxnSpPr>
            <a:cxnSpLocks/>
          </p:cNvCxnSpPr>
          <p:nvPr/>
        </p:nvCxnSpPr>
        <p:spPr>
          <a:xfrm>
            <a:off x="7807851" y="2467531"/>
            <a:ext cx="592093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图片 22">
            <a:extLst>
              <a:ext uri="{FF2B5EF4-FFF2-40B4-BE49-F238E27FC236}">
                <a16:creationId xmlns:a16="http://schemas.microsoft.com/office/drawing/2014/main" id="{7F52FF11-3C15-5D90-0FC1-A98CCE111B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7390" y="4689166"/>
            <a:ext cx="1389330" cy="1389328"/>
          </a:xfrm>
          <a:prstGeom prst="rect">
            <a:avLst/>
          </a:prstGeom>
        </p:spPr>
      </p:pic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F34236D2-DA40-4D82-027A-FA64F1490788}"/>
              </a:ext>
            </a:extLst>
          </p:cNvPr>
          <p:cNvSpPr/>
          <p:nvPr/>
        </p:nvSpPr>
        <p:spPr>
          <a:xfrm>
            <a:off x="6961546" y="5091616"/>
            <a:ext cx="1389328" cy="486905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pc="-1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Denoise</a:t>
            </a:r>
            <a:endParaRPr lang="zh-CN" altLang="en-US" sz="3600" spc="-10" dirty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19EC3627-DD35-0170-5B1B-F1539E16C70F}"/>
              </a:ext>
            </a:extLst>
          </p:cNvPr>
          <p:cNvCxnSpPr>
            <a:cxnSpLocks/>
          </p:cNvCxnSpPr>
          <p:nvPr/>
        </p:nvCxnSpPr>
        <p:spPr>
          <a:xfrm>
            <a:off x="8417603" y="5335069"/>
            <a:ext cx="592093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1C7CDCDF-BDFA-8BDC-E7C5-F7ACD575B092}"/>
              </a:ext>
            </a:extLst>
          </p:cNvPr>
          <p:cNvCxnSpPr>
            <a:cxnSpLocks/>
          </p:cNvCxnSpPr>
          <p:nvPr/>
        </p:nvCxnSpPr>
        <p:spPr>
          <a:xfrm>
            <a:off x="6308066" y="5347100"/>
            <a:ext cx="592093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图片 28">
            <a:extLst>
              <a:ext uri="{FF2B5EF4-FFF2-40B4-BE49-F238E27FC236}">
                <a16:creationId xmlns:a16="http://schemas.microsoft.com/office/drawing/2014/main" id="{9F98C080-C1AE-61C5-102C-0FE984A6D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9696" y="4640403"/>
            <a:ext cx="1389330" cy="13893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1339BAD1-F303-A060-C2C8-5D87213A4E06}"/>
                  </a:ext>
                </a:extLst>
              </p:cNvPr>
              <p:cNvSpPr txBox="1"/>
              <p:nvPr/>
            </p:nvSpPr>
            <p:spPr>
              <a:xfrm>
                <a:off x="8231767" y="4640403"/>
                <a:ext cx="7112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pc="-10" smtClean="0">
                          <a:latin typeface="Cambria Math" panose="02040503050406030204" pitchFamily="18" charset="0"/>
                          <a:ea typeface="+mj-ea"/>
                          <a:cs typeface="Calibri Light" panose="020F0302020204030204" pitchFamily="34" charset="0"/>
                        </a:rPr>
                        <m:t>×</m:t>
                      </m:r>
                      <m:r>
                        <a:rPr lang="en-US" altLang="zh-CN" sz="2800" b="0" i="1" spc="-10" smtClean="0">
                          <a:latin typeface="Cambria Math" panose="02040503050406030204" pitchFamily="18" charset="0"/>
                          <a:ea typeface="+mj-ea"/>
                          <a:cs typeface="Calibri Light" panose="020F0302020204030204" pitchFamily="34" charset="0"/>
                        </a:rPr>
                        <m:t>𝑇</m:t>
                      </m:r>
                    </m:oMath>
                  </m:oMathPara>
                </a14:m>
                <a:endParaRPr lang="zh-CN" altLang="en-US" sz="2800" i="1" spc="-10" dirty="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1339BAD1-F303-A060-C2C8-5D87213A4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767" y="4640403"/>
                <a:ext cx="7112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9F77321C-0F7D-0204-AE7D-DC02639B36A9}"/>
                  </a:ext>
                </a:extLst>
              </p:cNvPr>
              <p:cNvSpPr txBox="1"/>
              <p:nvPr/>
            </p:nvSpPr>
            <p:spPr>
              <a:xfrm>
                <a:off x="1294767" y="3030808"/>
                <a:ext cx="35169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9F77321C-0F7D-0204-AE7D-DC02639B3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767" y="3030808"/>
                <a:ext cx="35169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2852736-7872-2F57-1D7C-3C244F3CEDC0}"/>
                  </a:ext>
                </a:extLst>
              </p:cNvPr>
              <p:cNvSpPr txBox="1"/>
              <p:nvPr/>
            </p:nvSpPr>
            <p:spPr>
              <a:xfrm>
                <a:off x="5173642" y="3012790"/>
                <a:ext cx="35169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2852736-7872-2F57-1D7C-3C244F3CE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642" y="3012790"/>
                <a:ext cx="35169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9DF20DCA-36D7-3950-B937-788A5ACD7CFA}"/>
                  </a:ext>
                </a:extLst>
              </p:cNvPr>
              <p:cNvSpPr txBox="1"/>
              <p:nvPr/>
            </p:nvSpPr>
            <p:spPr>
              <a:xfrm>
                <a:off x="1249183" y="6025989"/>
                <a:ext cx="44286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9DF20DCA-36D7-3950-B937-788A5ACD7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183" y="6025989"/>
                <a:ext cx="44286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8152A4D3-AD17-087A-A48A-3B13519D7AEF}"/>
                  </a:ext>
                </a:extLst>
              </p:cNvPr>
              <p:cNvSpPr txBox="1"/>
              <p:nvPr/>
            </p:nvSpPr>
            <p:spPr>
              <a:xfrm>
                <a:off x="5303904" y="6025989"/>
                <a:ext cx="44286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8152A4D3-AD17-087A-A48A-3B13519D7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904" y="6025989"/>
                <a:ext cx="44286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文本框 38">
            <a:extLst>
              <a:ext uri="{FF2B5EF4-FFF2-40B4-BE49-F238E27FC236}">
                <a16:creationId xmlns:a16="http://schemas.microsoft.com/office/drawing/2014/main" id="{0E8AD071-11A8-3E3B-60B6-98CA42BC82FA}"/>
              </a:ext>
            </a:extLst>
          </p:cNvPr>
          <p:cNvSpPr txBox="1"/>
          <p:nvPr/>
        </p:nvSpPr>
        <p:spPr>
          <a:xfrm>
            <a:off x="6408235" y="3556576"/>
            <a:ext cx="56945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Calibri Light" panose="020F0302020204030204" pitchFamily="34" charset="0"/>
              </a:rPr>
              <a:t>Use VAE as a trivial example for explaining diffusion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64A3DA0C-719A-4BE7-3522-A91F38BD2E88}"/>
                  </a:ext>
                </a:extLst>
              </p:cNvPr>
              <p:cNvSpPr txBox="1"/>
              <p:nvPr/>
            </p:nvSpPr>
            <p:spPr>
              <a:xfrm>
                <a:off x="8919157" y="3030808"/>
                <a:ext cx="35169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64A3DA0C-719A-4BE7-3522-A91F38BD2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157" y="3030808"/>
                <a:ext cx="351692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F3ECA68D-7C32-0F3F-8AB3-999815584DEF}"/>
                  </a:ext>
                </a:extLst>
              </p:cNvPr>
              <p:cNvSpPr txBox="1"/>
              <p:nvPr/>
            </p:nvSpPr>
            <p:spPr>
              <a:xfrm>
                <a:off x="9528514" y="6025989"/>
                <a:ext cx="44285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F3ECA68D-7C32-0F3F-8AB3-999815584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8514" y="6025989"/>
                <a:ext cx="442859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844FD77C-EF82-2473-D2A6-DC10DF3456D7}"/>
                  </a:ext>
                </a:extLst>
              </p:cNvPr>
              <p:cNvSpPr txBox="1"/>
              <p:nvPr/>
            </p:nvSpPr>
            <p:spPr>
              <a:xfrm>
                <a:off x="2657139" y="6023442"/>
                <a:ext cx="13893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,⋯</m:t>
                      </m:r>
                    </m:oMath>
                  </m:oMathPara>
                </a14:m>
                <a:endParaRPr lang="en-US" altLang="zh-CN" sz="2800" b="0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844FD77C-EF82-2473-D2A6-DC10DF345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139" y="6023442"/>
                <a:ext cx="1389327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57202587-6B6F-49B9-DB77-D7D555115FA6}"/>
              </a:ext>
            </a:extLst>
          </p:cNvPr>
          <p:cNvSpPr txBox="1"/>
          <p:nvPr/>
        </p:nvSpPr>
        <p:spPr>
          <a:xfrm>
            <a:off x="7890585" y="718137"/>
            <a:ext cx="44258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VAE: Variation Auto Encoder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49290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20" y="212682"/>
            <a:ext cx="756451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Common Objective in Generative Models</a:t>
            </a:r>
            <a:endParaRPr sz="3600" spc="-1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BDF2A4D6-DE33-8BEF-65C4-3820572622B4}"/>
              </a:ext>
            </a:extLst>
          </p:cNvPr>
          <p:cNvSpPr/>
          <p:nvPr/>
        </p:nvSpPr>
        <p:spPr>
          <a:xfrm>
            <a:off x="657726" y="2614864"/>
            <a:ext cx="1507957" cy="1507957"/>
          </a:xfrm>
          <a:prstGeom prst="ellipse">
            <a:avLst/>
          </a:prstGeom>
          <a:solidFill>
            <a:srgbClr val="E7DAD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73DD967A-700B-340A-9104-121101136D73}"/>
              </a:ext>
            </a:extLst>
          </p:cNvPr>
          <p:cNvSpPr/>
          <p:nvPr/>
        </p:nvSpPr>
        <p:spPr>
          <a:xfrm>
            <a:off x="1114925" y="2871536"/>
            <a:ext cx="288758" cy="28875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C6A8BB95-9821-470F-6C5C-627CB08E1629}"/>
              </a:ext>
            </a:extLst>
          </p:cNvPr>
          <p:cNvSpPr/>
          <p:nvPr/>
        </p:nvSpPr>
        <p:spPr>
          <a:xfrm>
            <a:off x="1367587" y="3685672"/>
            <a:ext cx="288758" cy="28875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EE905F8F-078A-ED51-294D-ACC0001CB730}"/>
                  </a:ext>
                </a:extLst>
              </p:cNvPr>
              <p:cNvSpPr txBox="1"/>
              <p:nvPr/>
            </p:nvSpPr>
            <p:spPr>
              <a:xfrm>
                <a:off x="1676396" y="3417623"/>
                <a:ext cx="29677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EE905F8F-078A-ED51-294D-ACC0001CB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396" y="3417623"/>
                <a:ext cx="29677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B780426C-445C-F6A4-E570-CC2E9FA09652}"/>
              </a:ext>
            </a:extLst>
          </p:cNvPr>
          <p:cNvCxnSpPr>
            <a:cxnSpLocks/>
          </p:cNvCxnSpPr>
          <p:nvPr/>
        </p:nvCxnSpPr>
        <p:spPr>
          <a:xfrm>
            <a:off x="2285996" y="3417623"/>
            <a:ext cx="82617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80774929-7010-E4AE-1692-86C141CDD598}"/>
              </a:ext>
            </a:extLst>
          </p:cNvPr>
          <p:cNvSpPr/>
          <p:nvPr/>
        </p:nvSpPr>
        <p:spPr>
          <a:xfrm>
            <a:off x="3232481" y="2940839"/>
            <a:ext cx="1507957" cy="976321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pc="-1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Network</a:t>
            </a:r>
            <a:endParaRPr lang="zh-CN" altLang="en-US" sz="3600" spc="-10" dirty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9340A029-3697-5E3E-8DC5-D8318FB6D9FF}"/>
              </a:ext>
            </a:extLst>
          </p:cNvPr>
          <p:cNvCxnSpPr>
            <a:cxnSpLocks/>
          </p:cNvCxnSpPr>
          <p:nvPr/>
        </p:nvCxnSpPr>
        <p:spPr>
          <a:xfrm>
            <a:off x="4828670" y="3417623"/>
            <a:ext cx="1122951" cy="1137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椭圆 42">
            <a:extLst>
              <a:ext uri="{FF2B5EF4-FFF2-40B4-BE49-F238E27FC236}">
                <a16:creationId xmlns:a16="http://schemas.microsoft.com/office/drawing/2014/main" id="{07564D25-3350-8F40-0029-A909664F0EAB}"/>
              </a:ext>
            </a:extLst>
          </p:cNvPr>
          <p:cNvSpPr/>
          <p:nvPr/>
        </p:nvSpPr>
        <p:spPr>
          <a:xfrm>
            <a:off x="5364080" y="2470716"/>
            <a:ext cx="2346160" cy="2317617"/>
          </a:xfrm>
          <a:custGeom>
            <a:avLst/>
            <a:gdLst>
              <a:gd name="connsiteX0" fmla="*/ 0 w 2037347"/>
              <a:gd name="connsiteY0" fmla="*/ 1099884 h 2199767"/>
              <a:gd name="connsiteX1" fmla="*/ 1018674 w 2037347"/>
              <a:gd name="connsiteY1" fmla="*/ 0 h 2199767"/>
              <a:gd name="connsiteX2" fmla="*/ 2037348 w 2037347"/>
              <a:gd name="connsiteY2" fmla="*/ 1099884 h 2199767"/>
              <a:gd name="connsiteX3" fmla="*/ 1018674 w 2037347"/>
              <a:gd name="connsiteY3" fmla="*/ 2199768 h 2199767"/>
              <a:gd name="connsiteX4" fmla="*/ 0 w 2037347"/>
              <a:gd name="connsiteY4" fmla="*/ 1099884 h 2199767"/>
              <a:gd name="connsiteX0" fmla="*/ 0 w 2080436"/>
              <a:gd name="connsiteY0" fmla="*/ 1099884 h 2223845"/>
              <a:gd name="connsiteX1" fmla="*/ 1018674 w 2080436"/>
              <a:gd name="connsiteY1" fmla="*/ 0 h 2223845"/>
              <a:gd name="connsiteX2" fmla="*/ 2037348 w 2080436"/>
              <a:gd name="connsiteY2" fmla="*/ 1099884 h 2223845"/>
              <a:gd name="connsiteX3" fmla="*/ 1804737 w 2080436"/>
              <a:gd name="connsiteY3" fmla="*/ 1798716 h 2223845"/>
              <a:gd name="connsiteX4" fmla="*/ 1018674 w 2080436"/>
              <a:gd name="connsiteY4" fmla="*/ 2199768 h 2223845"/>
              <a:gd name="connsiteX5" fmla="*/ 0 w 2080436"/>
              <a:gd name="connsiteY5" fmla="*/ 1099884 h 2223845"/>
              <a:gd name="connsiteX0" fmla="*/ 0 w 2043536"/>
              <a:gd name="connsiteY0" fmla="*/ 1135126 h 2259087"/>
              <a:gd name="connsiteX1" fmla="*/ 1018674 w 2043536"/>
              <a:gd name="connsiteY1" fmla="*/ 35242 h 2259087"/>
              <a:gd name="connsiteX2" fmla="*/ 1612231 w 2043536"/>
              <a:gd name="connsiteY2" fmla="*/ 350064 h 2259087"/>
              <a:gd name="connsiteX3" fmla="*/ 2037348 w 2043536"/>
              <a:gd name="connsiteY3" fmla="*/ 1135126 h 2259087"/>
              <a:gd name="connsiteX4" fmla="*/ 1804737 w 2043536"/>
              <a:gd name="connsiteY4" fmla="*/ 1833958 h 2259087"/>
              <a:gd name="connsiteX5" fmla="*/ 1018674 w 2043536"/>
              <a:gd name="connsiteY5" fmla="*/ 2235010 h 2259087"/>
              <a:gd name="connsiteX6" fmla="*/ 0 w 2043536"/>
              <a:gd name="connsiteY6" fmla="*/ 1135126 h 2259087"/>
              <a:gd name="connsiteX0" fmla="*/ 41493 w 2085029"/>
              <a:gd name="connsiteY0" fmla="*/ 1135126 h 2259087"/>
              <a:gd name="connsiteX1" fmla="*/ 282124 w 2085029"/>
              <a:gd name="connsiteY1" fmla="*/ 390169 h 2259087"/>
              <a:gd name="connsiteX2" fmla="*/ 1060167 w 2085029"/>
              <a:gd name="connsiteY2" fmla="*/ 35242 h 2259087"/>
              <a:gd name="connsiteX3" fmla="*/ 1653724 w 2085029"/>
              <a:gd name="connsiteY3" fmla="*/ 350064 h 2259087"/>
              <a:gd name="connsiteX4" fmla="*/ 2078841 w 2085029"/>
              <a:gd name="connsiteY4" fmla="*/ 1135126 h 2259087"/>
              <a:gd name="connsiteX5" fmla="*/ 1846230 w 2085029"/>
              <a:gd name="connsiteY5" fmla="*/ 1833958 h 2259087"/>
              <a:gd name="connsiteX6" fmla="*/ 1060167 w 2085029"/>
              <a:gd name="connsiteY6" fmla="*/ 2235010 h 2259087"/>
              <a:gd name="connsiteX7" fmla="*/ 41493 w 2085029"/>
              <a:gd name="connsiteY7" fmla="*/ 1135126 h 2259087"/>
              <a:gd name="connsiteX0" fmla="*/ 41493 w 2085029"/>
              <a:gd name="connsiteY0" fmla="*/ 1135126 h 2235034"/>
              <a:gd name="connsiteX1" fmla="*/ 282124 w 2085029"/>
              <a:gd name="connsiteY1" fmla="*/ 390169 h 2235034"/>
              <a:gd name="connsiteX2" fmla="*/ 1060167 w 2085029"/>
              <a:gd name="connsiteY2" fmla="*/ 35242 h 2235034"/>
              <a:gd name="connsiteX3" fmla="*/ 1653724 w 2085029"/>
              <a:gd name="connsiteY3" fmla="*/ 350064 h 2235034"/>
              <a:gd name="connsiteX4" fmla="*/ 2078841 w 2085029"/>
              <a:gd name="connsiteY4" fmla="*/ 1135126 h 2235034"/>
              <a:gd name="connsiteX5" fmla="*/ 1846230 w 2085029"/>
              <a:gd name="connsiteY5" fmla="*/ 1833958 h 2235034"/>
              <a:gd name="connsiteX6" fmla="*/ 1060167 w 2085029"/>
              <a:gd name="connsiteY6" fmla="*/ 2235010 h 2235034"/>
              <a:gd name="connsiteX7" fmla="*/ 274104 w 2085029"/>
              <a:gd name="connsiteY7" fmla="*/ 1817916 h 2235034"/>
              <a:gd name="connsiteX8" fmla="*/ 41493 w 2085029"/>
              <a:gd name="connsiteY8" fmla="*/ 1135126 h 2235034"/>
              <a:gd name="connsiteX0" fmla="*/ 41493 w 2085029"/>
              <a:gd name="connsiteY0" fmla="*/ 1135126 h 2251362"/>
              <a:gd name="connsiteX1" fmla="*/ 282124 w 2085029"/>
              <a:gd name="connsiteY1" fmla="*/ 390169 h 2251362"/>
              <a:gd name="connsiteX2" fmla="*/ 1060167 w 2085029"/>
              <a:gd name="connsiteY2" fmla="*/ 35242 h 2251362"/>
              <a:gd name="connsiteX3" fmla="*/ 1653724 w 2085029"/>
              <a:gd name="connsiteY3" fmla="*/ 350064 h 2251362"/>
              <a:gd name="connsiteX4" fmla="*/ 2078841 w 2085029"/>
              <a:gd name="connsiteY4" fmla="*/ 1135126 h 2251362"/>
              <a:gd name="connsiteX5" fmla="*/ 1846230 w 2085029"/>
              <a:gd name="connsiteY5" fmla="*/ 1833958 h 2251362"/>
              <a:gd name="connsiteX6" fmla="*/ 1060167 w 2085029"/>
              <a:gd name="connsiteY6" fmla="*/ 2235010 h 2251362"/>
              <a:gd name="connsiteX7" fmla="*/ 707240 w 2085029"/>
              <a:gd name="connsiteY7" fmla="*/ 2138758 h 2251362"/>
              <a:gd name="connsiteX8" fmla="*/ 274104 w 2085029"/>
              <a:gd name="connsiteY8" fmla="*/ 1817916 h 2251362"/>
              <a:gd name="connsiteX9" fmla="*/ 41493 w 2085029"/>
              <a:gd name="connsiteY9" fmla="*/ 1135126 h 2251362"/>
              <a:gd name="connsiteX0" fmla="*/ 437953 w 2481489"/>
              <a:gd name="connsiteY0" fmla="*/ 1241532 h 2357768"/>
              <a:gd name="connsiteX1" fmla="*/ 36899 w 2481489"/>
              <a:gd name="connsiteY1" fmla="*/ 79480 h 2357768"/>
              <a:gd name="connsiteX2" fmla="*/ 1456627 w 2481489"/>
              <a:gd name="connsiteY2" fmla="*/ 141648 h 2357768"/>
              <a:gd name="connsiteX3" fmla="*/ 2050184 w 2481489"/>
              <a:gd name="connsiteY3" fmla="*/ 456470 h 2357768"/>
              <a:gd name="connsiteX4" fmla="*/ 2475301 w 2481489"/>
              <a:gd name="connsiteY4" fmla="*/ 1241532 h 2357768"/>
              <a:gd name="connsiteX5" fmla="*/ 2242690 w 2481489"/>
              <a:gd name="connsiteY5" fmla="*/ 1940364 h 2357768"/>
              <a:gd name="connsiteX6" fmla="*/ 1456627 w 2481489"/>
              <a:gd name="connsiteY6" fmla="*/ 2341416 h 2357768"/>
              <a:gd name="connsiteX7" fmla="*/ 1103700 w 2481489"/>
              <a:gd name="connsiteY7" fmla="*/ 2245164 h 2357768"/>
              <a:gd name="connsiteX8" fmla="*/ 670564 w 2481489"/>
              <a:gd name="connsiteY8" fmla="*/ 1924322 h 2357768"/>
              <a:gd name="connsiteX9" fmla="*/ 437953 w 2481489"/>
              <a:gd name="connsiteY9" fmla="*/ 1241532 h 2357768"/>
              <a:gd name="connsiteX0" fmla="*/ 437953 w 2481489"/>
              <a:gd name="connsiteY0" fmla="*/ 1262171 h 2378407"/>
              <a:gd name="connsiteX1" fmla="*/ 36899 w 2481489"/>
              <a:gd name="connsiteY1" fmla="*/ 100119 h 2378407"/>
              <a:gd name="connsiteX2" fmla="*/ 1456627 w 2481489"/>
              <a:gd name="connsiteY2" fmla="*/ 162287 h 2378407"/>
              <a:gd name="connsiteX3" fmla="*/ 1504752 w 2481489"/>
              <a:gd name="connsiteY3" fmla="*/ 990456 h 2378407"/>
              <a:gd name="connsiteX4" fmla="*/ 2475301 w 2481489"/>
              <a:gd name="connsiteY4" fmla="*/ 1262171 h 2378407"/>
              <a:gd name="connsiteX5" fmla="*/ 2242690 w 2481489"/>
              <a:gd name="connsiteY5" fmla="*/ 1961003 h 2378407"/>
              <a:gd name="connsiteX6" fmla="*/ 1456627 w 2481489"/>
              <a:gd name="connsiteY6" fmla="*/ 2362055 h 2378407"/>
              <a:gd name="connsiteX7" fmla="*/ 1103700 w 2481489"/>
              <a:gd name="connsiteY7" fmla="*/ 2265803 h 2378407"/>
              <a:gd name="connsiteX8" fmla="*/ 670564 w 2481489"/>
              <a:gd name="connsiteY8" fmla="*/ 1944961 h 2378407"/>
              <a:gd name="connsiteX9" fmla="*/ 437953 w 2481489"/>
              <a:gd name="connsiteY9" fmla="*/ 1262171 h 2378407"/>
              <a:gd name="connsiteX0" fmla="*/ 437953 w 2535857"/>
              <a:gd name="connsiteY0" fmla="*/ 1312710 h 2428946"/>
              <a:gd name="connsiteX1" fmla="*/ 36899 w 2535857"/>
              <a:gd name="connsiteY1" fmla="*/ 150658 h 2428946"/>
              <a:gd name="connsiteX2" fmla="*/ 2507385 w 2535857"/>
              <a:gd name="connsiteY2" fmla="*/ 100532 h 2428946"/>
              <a:gd name="connsiteX3" fmla="*/ 1504752 w 2535857"/>
              <a:gd name="connsiteY3" fmla="*/ 1040995 h 2428946"/>
              <a:gd name="connsiteX4" fmla="*/ 2475301 w 2535857"/>
              <a:gd name="connsiteY4" fmla="*/ 1312710 h 2428946"/>
              <a:gd name="connsiteX5" fmla="*/ 2242690 w 2535857"/>
              <a:gd name="connsiteY5" fmla="*/ 2011542 h 2428946"/>
              <a:gd name="connsiteX6" fmla="*/ 1456627 w 2535857"/>
              <a:gd name="connsiteY6" fmla="*/ 2412594 h 2428946"/>
              <a:gd name="connsiteX7" fmla="*/ 1103700 w 2535857"/>
              <a:gd name="connsiteY7" fmla="*/ 2316342 h 2428946"/>
              <a:gd name="connsiteX8" fmla="*/ 670564 w 2535857"/>
              <a:gd name="connsiteY8" fmla="*/ 1995500 h 2428946"/>
              <a:gd name="connsiteX9" fmla="*/ 437953 w 2535857"/>
              <a:gd name="connsiteY9" fmla="*/ 1312710 h 2428946"/>
              <a:gd name="connsiteX0" fmla="*/ 437953 w 2535857"/>
              <a:gd name="connsiteY0" fmla="*/ 1312710 h 2445718"/>
              <a:gd name="connsiteX1" fmla="*/ 36899 w 2535857"/>
              <a:gd name="connsiteY1" fmla="*/ 150658 h 2445718"/>
              <a:gd name="connsiteX2" fmla="*/ 2507385 w 2535857"/>
              <a:gd name="connsiteY2" fmla="*/ 100532 h 2445718"/>
              <a:gd name="connsiteX3" fmla="*/ 1504752 w 2535857"/>
              <a:gd name="connsiteY3" fmla="*/ 1040995 h 2445718"/>
              <a:gd name="connsiteX4" fmla="*/ 2475301 w 2535857"/>
              <a:gd name="connsiteY4" fmla="*/ 1312710 h 2445718"/>
              <a:gd name="connsiteX5" fmla="*/ 1552879 w 2535857"/>
              <a:gd name="connsiteY5" fmla="*/ 1770911 h 2445718"/>
              <a:gd name="connsiteX6" fmla="*/ 1456627 w 2535857"/>
              <a:gd name="connsiteY6" fmla="*/ 2412594 h 2445718"/>
              <a:gd name="connsiteX7" fmla="*/ 1103700 w 2535857"/>
              <a:gd name="connsiteY7" fmla="*/ 2316342 h 2445718"/>
              <a:gd name="connsiteX8" fmla="*/ 670564 w 2535857"/>
              <a:gd name="connsiteY8" fmla="*/ 1995500 h 2445718"/>
              <a:gd name="connsiteX9" fmla="*/ 437953 w 2535857"/>
              <a:gd name="connsiteY9" fmla="*/ 1312710 h 2445718"/>
              <a:gd name="connsiteX0" fmla="*/ 886389 w 2984293"/>
              <a:gd name="connsiteY0" fmla="*/ 1312710 h 2577721"/>
              <a:gd name="connsiteX1" fmla="*/ 485335 w 2984293"/>
              <a:gd name="connsiteY1" fmla="*/ 150658 h 2577721"/>
              <a:gd name="connsiteX2" fmla="*/ 2955821 w 2984293"/>
              <a:gd name="connsiteY2" fmla="*/ 100532 h 2577721"/>
              <a:gd name="connsiteX3" fmla="*/ 1953188 w 2984293"/>
              <a:gd name="connsiteY3" fmla="*/ 1040995 h 2577721"/>
              <a:gd name="connsiteX4" fmla="*/ 2923737 w 2984293"/>
              <a:gd name="connsiteY4" fmla="*/ 1312710 h 2577721"/>
              <a:gd name="connsiteX5" fmla="*/ 2001315 w 2984293"/>
              <a:gd name="connsiteY5" fmla="*/ 1770911 h 2577721"/>
              <a:gd name="connsiteX6" fmla="*/ 1905063 w 2984293"/>
              <a:gd name="connsiteY6" fmla="*/ 2412594 h 2577721"/>
              <a:gd name="connsiteX7" fmla="*/ 1552136 w 2984293"/>
              <a:gd name="connsiteY7" fmla="*/ 2316342 h 2577721"/>
              <a:gd name="connsiteX8" fmla="*/ 20115 w 2984293"/>
              <a:gd name="connsiteY8" fmla="*/ 2540932 h 2577721"/>
              <a:gd name="connsiteX9" fmla="*/ 886389 w 2984293"/>
              <a:gd name="connsiteY9" fmla="*/ 1312710 h 2577721"/>
              <a:gd name="connsiteX0" fmla="*/ 886389 w 2984293"/>
              <a:gd name="connsiteY0" fmla="*/ 1312710 h 2586021"/>
              <a:gd name="connsiteX1" fmla="*/ 485335 w 2984293"/>
              <a:gd name="connsiteY1" fmla="*/ 150658 h 2586021"/>
              <a:gd name="connsiteX2" fmla="*/ 2955821 w 2984293"/>
              <a:gd name="connsiteY2" fmla="*/ 100532 h 2586021"/>
              <a:gd name="connsiteX3" fmla="*/ 1953188 w 2984293"/>
              <a:gd name="connsiteY3" fmla="*/ 1040995 h 2586021"/>
              <a:gd name="connsiteX4" fmla="*/ 2923737 w 2984293"/>
              <a:gd name="connsiteY4" fmla="*/ 1312710 h 2586021"/>
              <a:gd name="connsiteX5" fmla="*/ 2001315 w 2984293"/>
              <a:gd name="connsiteY5" fmla="*/ 1770911 h 2586021"/>
              <a:gd name="connsiteX6" fmla="*/ 1905063 w 2984293"/>
              <a:gd name="connsiteY6" fmla="*/ 2412594 h 2586021"/>
              <a:gd name="connsiteX7" fmla="*/ 1423799 w 2984293"/>
              <a:gd name="connsiteY7" fmla="*/ 2420616 h 2586021"/>
              <a:gd name="connsiteX8" fmla="*/ 20115 w 2984293"/>
              <a:gd name="connsiteY8" fmla="*/ 2540932 h 2586021"/>
              <a:gd name="connsiteX9" fmla="*/ 886389 w 2984293"/>
              <a:gd name="connsiteY9" fmla="*/ 1312710 h 2586021"/>
              <a:gd name="connsiteX0" fmla="*/ 886389 w 2984293"/>
              <a:gd name="connsiteY0" fmla="*/ 1312710 h 2947986"/>
              <a:gd name="connsiteX1" fmla="*/ 485335 w 2984293"/>
              <a:gd name="connsiteY1" fmla="*/ 150658 h 2947986"/>
              <a:gd name="connsiteX2" fmla="*/ 2955821 w 2984293"/>
              <a:gd name="connsiteY2" fmla="*/ 100532 h 2947986"/>
              <a:gd name="connsiteX3" fmla="*/ 1953188 w 2984293"/>
              <a:gd name="connsiteY3" fmla="*/ 1040995 h 2947986"/>
              <a:gd name="connsiteX4" fmla="*/ 2923737 w 2984293"/>
              <a:gd name="connsiteY4" fmla="*/ 1312710 h 2947986"/>
              <a:gd name="connsiteX5" fmla="*/ 2001315 w 2984293"/>
              <a:gd name="connsiteY5" fmla="*/ 1770911 h 2947986"/>
              <a:gd name="connsiteX6" fmla="*/ 2225905 w 2984293"/>
              <a:gd name="connsiteY6" fmla="*/ 2933962 h 2947986"/>
              <a:gd name="connsiteX7" fmla="*/ 1423799 w 2984293"/>
              <a:gd name="connsiteY7" fmla="*/ 2420616 h 2947986"/>
              <a:gd name="connsiteX8" fmla="*/ 20115 w 2984293"/>
              <a:gd name="connsiteY8" fmla="*/ 2540932 h 2947986"/>
              <a:gd name="connsiteX9" fmla="*/ 886389 w 2984293"/>
              <a:gd name="connsiteY9" fmla="*/ 1312710 h 294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84293" h="2947986">
                <a:moveTo>
                  <a:pt x="886389" y="1312710"/>
                </a:moveTo>
                <a:cubicBezTo>
                  <a:pt x="963926" y="914331"/>
                  <a:pt x="315556" y="333972"/>
                  <a:pt x="485335" y="150658"/>
                </a:cubicBezTo>
                <a:cubicBezTo>
                  <a:pt x="655114" y="-32656"/>
                  <a:pt x="2711179" y="-47858"/>
                  <a:pt x="2955821" y="100532"/>
                </a:cubicBezTo>
                <a:cubicBezTo>
                  <a:pt x="3200463" y="248922"/>
                  <a:pt x="1783409" y="857681"/>
                  <a:pt x="1953188" y="1040995"/>
                </a:cubicBezTo>
                <a:cubicBezTo>
                  <a:pt x="2122967" y="1224309"/>
                  <a:pt x="2891653" y="1065395"/>
                  <a:pt x="2923737" y="1312710"/>
                </a:cubicBezTo>
                <a:cubicBezTo>
                  <a:pt x="2955821" y="1560025"/>
                  <a:pt x="2171094" y="1587597"/>
                  <a:pt x="2001315" y="1770911"/>
                </a:cubicBezTo>
                <a:cubicBezTo>
                  <a:pt x="1831536" y="1954225"/>
                  <a:pt x="2322158" y="2825678"/>
                  <a:pt x="2225905" y="2933962"/>
                </a:cubicBezTo>
                <a:cubicBezTo>
                  <a:pt x="2129652" y="3042246"/>
                  <a:pt x="1554809" y="2490132"/>
                  <a:pt x="1423799" y="2420616"/>
                </a:cubicBezTo>
                <a:cubicBezTo>
                  <a:pt x="1292789" y="2351100"/>
                  <a:pt x="131073" y="2708204"/>
                  <a:pt x="20115" y="2540932"/>
                </a:cubicBezTo>
                <a:cubicBezTo>
                  <a:pt x="-149664" y="2357618"/>
                  <a:pt x="808852" y="1711089"/>
                  <a:pt x="886389" y="1312710"/>
                </a:cubicBezTo>
                <a:close/>
              </a:path>
            </a:pathLst>
          </a:custGeom>
          <a:solidFill>
            <a:srgbClr val="9AC9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2">
            <a:extLst>
              <a:ext uri="{FF2B5EF4-FFF2-40B4-BE49-F238E27FC236}">
                <a16:creationId xmlns:a16="http://schemas.microsoft.com/office/drawing/2014/main" id="{32628161-2DB1-493E-8CDF-A6F2D6D7C2EB}"/>
              </a:ext>
            </a:extLst>
          </p:cNvPr>
          <p:cNvSpPr/>
          <p:nvPr/>
        </p:nvSpPr>
        <p:spPr>
          <a:xfrm>
            <a:off x="8987591" y="2520424"/>
            <a:ext cx="2346160" cy="2317617"/>
          </a:xfrm>
          <a:custGeom>
            <a:avLst/>
            <a:gdLst>
              <a:gd name="connsiteX0" fmla="*/ 0 w 2037347"/>
              <a:gd name="connsiteY0" fmla="*/ 1099884 h 2199767"/>
              <a:gd name="connsiteX1" fmla="*/ 1018674 w 2037347"/>
              <a:gd name="connsiteY1" fmla="*/ 0 h 2199767"/>
              <a:gd name="connsiteX2" fmla="*/ 2037348 w 2037347"/>
              <a:gd name="connsiteY2" fmla="*/ 1099884 h 2199767"/>
              <a:gd name="connsiteX3" fmla="*/ 1018674 w 2037347"/>
              <a:gd name="connsiteY3" fmla="*/ 2199768 h 2199767"/>
              <a:gd name="connsiteX4" fmla="*/ 0 w 2037347"/>
              <a:gd name="connsiteY4" fmla="*/ 1099884 h 2199767"/>
              <a:gd name="connsiteX0" fmla="*/ 0 w 2080436"/>
              <a:gd name="connsiteY0" fmla="*/ 1099884 h 2223845"/>
              <a:gd name="connsiteX1" fmla="*/ 1018674 w 2080436"/>
              <a:gd name="connsiteY1" fmla="*/ 0 h 2223845"/>
              <a:gd name="connsiteX2" fmla="*/ 2037348 w 2080436"/>
              <a:gd name="connsiteY2" fmla="*/ 1099884 h 2223845"/>
              <a:gd name="connsiteX3" fmla="*/ 1804737 w 2080436"/>
              <a:gd name="connsiteY3" fmla="*/ 1798716 h 2223845"/>
              <a:gd name="connsiteX4" fmla="*/ 1018674 w 2080436"/>
              <a:gd name="connsiteY4" fmla="*/ 2199768 h 2223845"/>
              <a:gd name="connsiteX5" fmla="*/ 0 w 2080436"/>
              <a:gd name="connsiteY5" fmla="*/ 1099884 h 2223845"/>
              <a:gd name="connsiteX0" fmla="*/ 0 w 2043536"/>
              <a:gd name="connsiteY0" fmla="*/ 1135126 h 2259087"/>
              <a:gd name="connsiteX1" fmla="*/ 1018674 w 2043536"/>
              <a:gd name="connsiteY1" fmla="*/ 35242 h 2259087"/>
              <a:gd name="connsiteX2" fmla="*/ 1612231 w 2043536"/>
              <a:gd name="connsiteY2" fmla="*/ 350064 h 2259087"/>
              <a:gd name="connsiteX3" fmla="*/ 2037348 w 2043536"/>
              <a:gd name="connsiteY3" fmla="*/ 1135126 h 2259087"/>
              <a:gd name="connsiteX4" fmla="*/ 1804737 w 2043536"/>
              <a:gd name="connsiteY4" fmla="*/ 1833958 h 2259087"/>
              <a:gd name="connsiteX5" fmla="*/ 1018674 w 2043536"/>
              <a:gd name="connsiteY5" fmla="*/ 2235010 h 2259087"/>
              <a:gd name="connsiteX6" fmla="*/ 0 w 2043536"/>
              <a:gd name="connsiteY6" fmla="*/ 1135126 h 2259087"/>
              <a:gd name="connsiteX0" fmla="*/ 41493 w 2085029"/>
              <a:gd name="connsiteY0" fmla="*/ 1135126 h 2259087"/>
              <a:gd name="connsiteX1" fmla="*/ 282124 w 2085029"/>
              <a:gd name="connsiteY1" fmla="*/ 390169 h 2259087"/>
              <a:gd name="connsiteX2" fmla="*/ 1060167 w 2085029"/>
              <a:gd name="connsiteY2" fmla="*/ 35242 h 2259087"/>
              <a:gd name="connsiteX3" fmla="*/ 1653724 w 2085029"/>
              <a:gd name="connsiteY3" fmla="*/ 350064 h 2259087"/>
              <a:gd name="connsiteX4" fmla="*/ 2078841 w 2085029"/>
              <a:gd name="connsiteY4" fmla="*/ 1135126 h 2259087"/>
              <a:gd name="connsiteX5" fmla="*/ 1846230 w 2085029"/>
              <a:gd name="connsiteY5" fmla="*/ 1833958 h 2259087"/>
              <a:gd name="connsiteX6" fmla="*/ 1060167 w 2085029"/>
              <a:gd name="connsiteY6" fmla="*/ 2235010 h 2259087"/>
              <a:gd name="connsiteX7" fmla="*/ 41493 w 2085029"/>
              <a:gd name="connsiteY7" fmla="*/ 1135126 h 2259087"/>
              <a:gd name="connsiteX0" fmla="*/ 41493 w 2085029"/>
              <a:gd name="connsiteY0" fmla="*/ 1135126 h 2235034"/>
              <a:gd name="connsiteX1" fmla="*/ 282124 w 2085029"/>
              <a:gd name="connsiteY1" fmla="*/ 390169 h 2235034"/>
              <a:gd name="connsiteX2" fmla="*/ 1060167 w 2085029"/>
              <a:gd name="connsiteY2" fmla="*/ 35242 h 2235034"/>
              <a:gd name="connsiteX3" fmla="*/ 1653724 w 2085029"/>
              <a:gd name="connsiteY3" fmla="*/ 350064 h 2235034"/>
              <a:gd name="connsiteX4" fmla="*/ 2078841 w 2085029"/>
              <a:gd name="connsiteY4" fmla="*/ 1135126 h 2235034"/>
              <a:gd name="connsiteX5" fmla="*/ 1846230 w 2085029"/>
              <a:gd name="connsiteY5" fmla="*/ 1833958 h 2235034"/>
              <a:gd name="connsiteX6" fmla="*/ 1060167 w 2085029"/>
              <a:gd name="connsiteY6" fmla="*/ 2235010 h 2235034"/>
              <a:gd name="connsiteX7" fmla="*/ 274104 w 2085029"/>
              <a:gd name="connsiteY7" fmla="*/ 1817916 h 2235034"/>
              <a:gd name="connsiteX8" fmla="*/ 41493 w 2085029"/>
              <a:gd name="connsiteY8" fmla="*/ 1135126 h 2235034"/>
              <a:gd name="connsiteX0" fmla="*/ 41493 w 2085029"/>
              <a:gd name="connsiteY0" fmla="*/ 1135126 h 2251362"/>
              <a:gd name="connsiteX1" fmla="*/ 282124 w 2085029"/>
              <a:gd name="connsiteY1" fmla="*/ 390169 h 2251362"/>
              <a:gd name="connsiteX2" fmla="*/ 1060167 w 2085029"/>
              <a:gd name="connsiteY2" fmla="*/ 35242 h 2251362"/>
              <a:gd name="connsiteX3" fmla="*/ 1653724 w 2085029"/>
              <a:gd name="connsiteY3" fmla="*/ 350064 h 2251362"/>
              <a:gd name="connsiteX4" fmla="*/ 2078841 w 2085029"/>
              <a:gd name="connsiteY4" fmla="*/ 1135126 h 2251362"/>
              <a:gd name="connsiteX5" fmla="*/ 1846230 w 2085029"/>
              <a:gd name="connsiteY5" fmla="*/ 1833958 h 2251362"/>
              <a:gd name="connsiteX6" fmla="*/ 1060167 w 2085029"/>
              <a:gd name="connsiteY6" fmla="*/ 2235010 h 2251362"/>
              <a:gd name="connsiteX7" fmla="*/ 707240 w 2085029"/>
              <a:gd name="connsiteY7" fmla="*/ 2138758 h 2251362"/>
              <a:gd name="connsiteX8" fmla="*/ 274104 w 2085029"/>
              <a:gd name="connsiteY8" fmla="*/ 1817916 h 2251362"/>
              <a:gd name="connsiteX9" fmla="*/ 41493 w 2085029"/>
              <a:gd name="connsiteY9" fmla="*/ 1135126 h 2251362"/>
              <a:gd name="connsiteX0" fmla="*/ 437953 w 2481489"/>
              <a:gd name="connsiteY0" fmla="*/ 1241532 h 2357768"/>
              <a:gd name="connsiteX1" fmla="*/ 36899 w 2481489"/>
              <a:gd name="connsiteY1" fmla="*/ 79480 h 2357768"/>
              <a:gd name="connsiteX2" fmla="*/ 1456627 w 2481489"/>
              <a:gd name="connsiteY2" fmla="*/ 141648 h 2357768"/>
              <a:gd name="connsiteX3" fmla="*/ 2050184 w 2481489"/>
              <a:gd name="connsiteY3" fmla="*/ 456470 h 2357768"/>
              <a:gd name="connsiteX4" fmla="*/ 2475301 w 2481489"/>
              <a:gd name="connsiteY4" fmla="*/ 1241532 h 2357768"/>
              <a:gd name="connsiteX5" fmla="*/ 2242690 w 2481489"/>
              <a:gd name="connsiteY5" fmla="*/ 1940364 h 2357768"/>
              <a:gd name="connsiteX6" fmla="*/ 1456627 w 2481489"/>
              <a:gd name="connsiteY6" fmla="*/ 2341416 h 2357768"/>
              <a:gd name="connsiteX7" fmla="*/ 1103700 w 2481489"/>
              <a:gd name="connsiteY7" fmla="*/ 2245164 h 2357768"/>
              <a:gd name="connsiteX8" fmla="*/ 670564 w 2481489"/>
              <a:gd name="connsiteY8" fmla="*/ 1924322 h 2357768"/>
              <a:gd name="connsiteX9" fmla="*/ 437953 w 2481489"/>
              <a:gd name="connsiteY9" fmla="*/ 1241532 h 2357768"/>
              <a:gd name="connsiteX0" fmla="*/ 437953 w 2481489"/>
              <a:gd name="connsiteY0" fmla="*/ 1262171 h 2378407"/>
              <a:gd name="connsiteX1" fmla="*/ 36899 w 2481489"/>
              <a:gd name="connsiteY1" fmla="*/ 100119 h 2378407"/>
              <a:gd name="connsiteX2" fmla="*/ 1456627 w 2481489"/>
              <a:gd name="connsiteY2" fmla="*/ 162287 h 2378407"/>
              <a:gd name="connsiteX3" fmla="*/ 1504752 w 2481489"/>
              <a:gd name="connsiteY3" fmla="*/ 990456 h 2378407"/>
              <a:gd name="connsiteX4" fmla="*/ 2475301 w 2481489"/>
              <a:gd name="connsiteY4" fmla="*/ 1262171 h 2378407"/>
              <a:gd name="connsiteX5" fmla="*/ 2242690 w 2481489"/>
              <a:gd name="connsiteY5" fmla="*/ 1961003 h 2378407"/>
              <a:gd name="connsiteX6" fmla="*/ 1456627 w 2481489"/>
              <a:gd name="connsiteY6" fmla="*/ 2362055 h 2378407"/>
              <a:gd name="connsiteX7" fmla="*/ 1103700 w 2481489"/>
              <a:gd name="connsiteY7" fmla="*/ 2265803 h 2378407"/>
              <a:gd name="connsiteX8" fmla="*/ 670564 w 2481489"/>
              <a:gd name="connsiteY8" fmla="*/ 1944961 h 2378407"/>
              <a:gd name="connsiteX9" fmla="*/ 437953 w 2481489"/>
              <a:gd name="connsiteY9" fmla="*/ 1262171 h 2378407"/>
              <a:gd name="connsiteX0" fmla="*/ 437953 w 2535857"/>
              <a:gd name="connsiteY0" fmla="*/ 1312710 h 2428946"/>
              <a:gd name="connsiteX1" fmla="*/ 36899 w 2535857"/>
              <a:gd name="connsiteY1" fmla="*/ 150658 h 2428946"/>
              <a:gd name="connsiteX2" fmla="*/ 2507385 w 2535857"/>
              <a:gd name="connsiteY2" fmla="*/ 100532 h 2428946"/>
              <a:gd name="connsiteX3" fmla="*/ 1504752 w 2535857"/>
              <a:gd name="connsiteY3" fmla="*/ 1040995 h 2428946"/>
              <a:gd name="connsiteX4" fmla="*/ 2475301 w 2535857"/>
              <a:gd name="connsiteY4" fmla="*/ 1312710 h 2428946"/>
              <a:gd name="connsiteX5" fmla="*/ 2242690 w 2535857"/>
              <a:gd name="connsiteY5" fmla="*/ 2011542 h 2428946"/>
              <a:gd name="connsiteX6" fmla="*/ 1456627 w 2535857"/>
              <a:gd name="connsiteY6" fmla="*/ 2412594 h 2428946"/>
              <a:gd name="connsiteX7" fmla="*/ 1103700 w 2535857"/>
              <a:gd name="connsiteY7" fmla="*/ 2316342 h 2428946"/>
              <a:gd name="connsiteX8" fmla="*/ 670564 w 2535857"/>
              <a:gd name="connsiteY8" fmla="*/ 1995500 h 2428946"/>
              <a:gd name="connsiteX9" fmla="*/ 437953 w 2535857"/>
              <a:gd name="connsiteY9" fmla="*/ 1312710 h 2428946"/>
              <a:gd name="connsiteX0" fmla="*/ 437953 w 2535857"/>
              <a:gd name="connsiteY0" fmla="*/ 1312710 h 2445718"/>
              <a:gd name="connsiteX1" fmla="*/ 36899 w 2535857"/>
              <a:gd name="connsiteY1" fmla="*/ 150658 h 2445718"/>
              <a:gd name="connsiteX2" fmla="*/ 2507385 w 2535857"/>
              <a:gd name="connsiteY2" fmla="*/ 100532 h 2445718"/>
              <a:gd name="connsiteX3" fmla="*/ 1504752 w 2535857"/>
              <a:gd name="connsiteY3" fmla="*/ 1040995 h 2445718"/>
              <a:gd name="connsiteX4" fmla="*/ 2475301 w 2535857"/>
              <a:gd name="connsiteY4" fmla="*/ 1312710 h 2445718"/>
              <a:gd name="connsiteX5" fmla="*/ 1552879 w 2535857"/>
              <a:gd name="connsiteY5" fmla="*/ 1770911 h 2445718"/>
              <a:gd name="connsiteX6" fmla="*/ 1456627 w 2535857"/>
              <a:gd name="connsiteY6" fmla="*/ 2412594 h 2445718"/>
              <a:gd name="connsiteX7" fmla="*/ 1103700 w 2535857"/>
              <a:gd name="connsiteY7" fmla="*/ 2316342 h 2445718"/>
              <a:gd name="connsiteX8" fmla="*/ 670564 w 2535857"/>
              <a:gd name="connsiteY8" fmla="*/ 1995500 h 2445718"/>
              <a:gd name="connsiteX9" fmla="*/ 437953 w 2535857"/>
              <a:gd name="connsiteY9" fmla="*/ 1312710 h 2445718"/>
              <a:gd name="connsiteX0" fmla="*/ 886389 w 2984293"/>
              <a:gd name="connsiteY0" fmla="*/ 1312710 h 2577721"/>
              <a:gd name="connsiteX1" fmla="*/ 485335 w 2984293"/>
              <a:gd name="connsiteY1" fmla="*/ 150658 h 2577721"/>
              <a:gd name="connsiteX2" fmla="*/ 2955821 w 2984293"/>
              <a:gd name="connsiteY2" fmla="*/ 100532 h 2577721"/>
              <a:gd name="connsiteX3" fmla="*/ 1953188 w 2984293"/>
              <a:gd name="connsiteY3" fmla="*/ 1040995 h 2577721"/>
              <a:gd name="connsiteX4" fmla="*/ 2923737 w 2984293"/>
              <a:gd name="connsiteY4" fmla="*/ 1312710 h 2577721"/>
              <a:gd name="connsiteX5" fmla="*/ 2001315 w 2984293"/>
              <a:gd name="connsiteY5" fmla="*/ 1770911 h 2577721"/>
              <a:gd name="connsiteX6" fmla="*/ 1905063 w 2984293"/>
              <a:gd name="connsiteY6" fmla="*/ 2412594 h 2577721"/>
              <a:gd name="connsiteX7" fmla="*/ 1552136 w 2984293"/>
              <a:gd name="connsiteY7" fmla="*/ 2316342 h 2577721"/>
              <a:gd name="connsiteX8" fmla="*/ 20115 w 2984293"/>
              <a:gd name="connsiteY8" fmla="*/ 2540932 h 2577721"/>
              <a:gd name="connsiteX9" fmla="*/ 886389 w 2984293"/>
              <a:gd name="connsiteY9" fmla="*/ 1312710 h 2577721"/>
              <a:gd name="connsiteX0" fmla="*/ 886389 w 2984293"/>
              <a:gd name="connsiteY0" fmla="*/ 1312710 h 2586021"/>
              <a:gd name="connsiteX1" fmla="*/ 485335 w 2984293"/>
              <a:gd name="connsiteY1" fmla="*/ 150658 h 2586021"/>
              <a:gd name="connsiteX2" fmla="*/ 2955821 w 2984293"/>
              <a:gd name="connsiteY2" fmla="*/ 100532 h 2586021"/>
              <a:gd name="connsiteX3" fmla="*/ 1953188 w 2984293"/>
              <a:gd name="connsiteY3" fmla="*/ 1040995 h 2586021"/>
              <a:gd name="connsiteX4" fmla="*/ 2923737 w 2984293"/>
              <a:gd name="connsiteY4" fmla="*/ 1312710 h 2586021"/>
              <a:gd name="connsiteX5" fmla="*/ 2001315 w 2984293"/>
              <a:gd name="connsiteY5" fmla="*/ 1770911 h 2586021"/>
              <a:gd name="connsiteX6" fmla="*/ 1905063 w 2984293"/>
              <a:gd name="connsiteY6" fmla="*/ 2412594 h 2586021"/>
              <a:gd name="connsiteX7" fmla="*/ 1423799 w 2984293"/>
              <a:gd name="connsiteY7" fmla="*/ 2420616 h 2586021"/>
              <a:gd name="connsiteX8" fmla="*/ 20115 w 2984293"/>
              <a:gd name="connsiteY8" fmla="*/ 2540932 h 2586021"/>
              <a:gd name="connsiteX9" fmla="*/ 886389 w 2984293"/>
              <a:gd name="connsiteY9" fmla="*/ 1312710 h 2586021"/>
              <a:gd name="connsiteX0" fmla="*/ 886389 w 2984293"/>
              <a:gd name="connsiteY0" fmla="*/ 1312710 h 2947986"/>
              <a:gd name="connsiteX1" fmla="*/ 485335 w 2984293"/>
              <a:gd name="connsiteY1" fmla="*/ 150658 h 2947986"/>
              <a:gd name="connsiteX2" fmla="*/ 2955821 w 2984293"/>
              <a:gd name="connsiteY2" fmla="*/ 100532 h 2947986"/>
              <a:gd name="connsiteX3" fmla="*/ 1953188 w 2984293"/>
              <a:gd name="connsiteY3" fmla="*/ 1040995 h 2947986"/>
              <a:gd name="connsiteX4" fmla="*/ 2923737 w 2984293"/>
              <a:gd name="connsiteY4" fmla="*/ 1312710 h 2947986"/>
              <a:gd name="connsiteX5" fmla="*/ 2001315 w 2984293"/>
              <a:gd name="connsiteY5" fmla="*/ 1770911 h 2947986"/>
              <a:gd name="connsiteX6" fmla="*/ 2225905 w 2984293"/>
              <a:gd name="connsiteY6" fmla="*/ 2933962 h 2947986"/>
              <a:gd name="connsiteX7" fmla="*/ 1423799 w 2984293"/>
              <a:gd name="connsiteY7" fmla="*/ 2420616 h 2947986"/>
              <a:gd name="connsiteX8" fmla="*/ 20115 w 2984293"/>
              <a:gd name="connsiteY8" fmla="*/ 2540932 h 2947986"/>
              <a:gd name="connsiteX9" fmla="*/ 886389 w 2984293"/>
              <a:gd name="connsiteY9" fmla="*/ 1312710 h 294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84293" h="2947986">
                <a:moveTo>
                  <a:pt x="886389" y="1312710"/>
                </a:moveTo>
                <a:cubicBezTo>
                  <a:pt x="963926" y="914331"/>
                  <a:pt x="315556" y="333972"/>
                  <a:pt x="485335" y="150658"/>
                </a:cubicBezTo>
                <a:cubicBezTo>
                  <a:pt x="655114" y="-32656"/>
                  <a:pt x="2711179" y="-47858"/>
                  <a:pt x="2955821" y="100532"/>
                </a:cubicBezTo>
                <a:cubicBezTo>
                  <a:pt x="3200463" y="248922"/>
                  <a:pt x="1783409" y="857681"/>
                  <a:pt x="1953188" y="1040995"/>
                </a:cubicBezTo>
                <a:cubicBezTo>
                  <a:pt x="2122967" y="1224309"/>
                  <a:pt x="2891653" y="1065395"/>
                  <a:pt x="2923737" y="1312710"/>
                </a:cubicBezTo>
                <a:cubicBezTo>
                  <a:pt x="2955821" y="1560025"/>
                  <a:pt x="2171094" y="1587597"/>
                  <a:pt x="2001315" y="1770911"/>
                </a:cubicBezTo>
                <a:cubicBezTo>
                  <a:pt x="1831536" y="1954225"/>
                  <a:pt x="2322158" y="2825678"/>
                  <a:pt x="2225905" y="2933962"/>
                </a:cubicBezTo>
                <a:cubicBezTo>
                  <a:pt x="2129652" y="3042246"/>
                  <a:pt x="1554809" y="2490132"/>
                  <a:pt x="1423799" y="2420616"/>
                </a:cubicBezTo>
                <a:cubicBezTo>
                  <a:pt x="1292789" y="2351100"/>
                  <a:pt x="131073" y="2708204"/>
                  <a:pt x="20115" y="2540932"/>
                </a:cubicBezTo>
                <a:cubicBezTo>
                  <a:pt x="-149664" y="2357618"/>
                  <a:pt x="808852" y="1711089"/>
                  <a:pt x="886389" y="1312710"/>
                </a:cubicBezTo>
                <a:close/>
              </a:path>
            </a:pathLst>
          </a:custGeom>
          <a:solidFill>
            <a:srgbClr val="2878B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78EF07BE-DED0-0BBA-65CB-834C85EA95DA}"/>
              </a:ext>
            </a:extLst>
          </p:cNvPr>
          <p:cNvCxnSpPr>
            <a:cxnSpLocks/>
          </p:cNvCxnSpPr>
          <p:nvPr/>
        </p:nvCxnSpPr>
        <p:spPr>
          <a:xfrm>
            <a:off x="7772396" y="3485146"/>
            <a:ext cx="1700467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6" name="图片 65">
            <a:extLst>
              <a:ext uri="{FF2B5EF4-FFF2-40B4-BE49-F238E27FC236}">
                <a16:creationId xmlns:a16="http://schemas.microsoft.com/office/drawing/2014/main" id="{B2243B5C-D215-BA99-F9E9-4539AD54C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884" y="4008881"/>
            <a:ext cx="900000" cy="900000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6AE99A90-7215-849F-69DD-73011507D8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5848" y="2130887"/>
            <a:ext cx="900000" cy="900000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B3C7289C-DADA-9A72-7A48-8CB1FD745D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9312" y="2266965"/>
            <a:ext cx="900000" cy="900000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FF0AED9F-C42B-E3CB-0B9A-C60F9E6EF1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1621" y="3917160"/>
            <a:ext cx="900000" cy="9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5D3F04C5-A223-A0AF-9F35-C356006BE872}"/>
                  </a:ext>
                </a:extLst>
              </p:cNvPr>
              <p:cNvSpPr txBox="1"/>
              <p:nvPr/>
            </p:nvSpPr>
            <p:spPr>
              <a:xfrm>
                <a:off x="5960028" y="1517298"/>
                <a:ext cx="96052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5D3F04C5-A223-A0AF-9F35-C356006BE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028" y="1517298"/>
                <a:ext cx="96052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5070279E-189D-79E2-E2B5-27D78F8B52D9}"/>
                  </a:ext>
                </a:extLst>
              </p:cNvPr>
              <p:cNvSpPr txBox="1"/>
              <p:nvPr/>
            </p:nvSpPr>
            <p:spPr>
              <a:xfrm>
                <a:off x="3813415" y="2473364"/>
                <a:ext cx="3979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5070279E-189D-79E2-E2B5-27D78F8B5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415" y="2473364"/>
                <a:ext cx="39799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3120E804-7494-1EC6-B03B-50FC75ABA732}"/>
                  </a:ext>
                </a:extLst>
              </p:cNvPr>
              <p:cNvSpPr txBox="1"/>
              <p:nvPr/>
            </p:nvSpPr>
            <p:spPr>
              <a:xfrm>
                <a:off x="6155754" y="3107232"/>
                <a:ext cx="34608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3120E804-7494-1EC6-B03B-50FC75ABA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754" y="3107232"/>
                <a:ext cx="34608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8FF8B4A0-8662-CCE5-94BA-B0F7CCD952C1}"/>
                  </a:ext>
                </a:extLst>
              </p:cNvPr>
              <p:cNvSpPr txBox="1"/>
              <p:nvPr/>
            </p:nvSpPr>
            <p:spPr>
              <a:xfrm>
                <a:off x="9641145" y="1517298"/>
                <a:ext cx="139091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8FF8B4A0-8662-CCE5-94BA-B0F7CCD95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1145" y="1517298"/>
                <a:ext cx="139091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文本框 83">
            <a:extLst>
              <a:ext uri="{FF2B5EF4-FFF2-40B4-BE49-F238E27FC236}">
                <a16:creationId xmlns:a16="http://schemas.microsoft.com/office/drawing/2014/main" id="{2989325F-B863-D09C-D724-A0054AE63A04}"/>
              </a:ext>
            </a:extLst>
          </p:cNvPr>
          <p:cNvSpPr txBox="1"/>
          <p:nvPr/>
        </p:nvSpPr>
        <p:spPr>
          <a:xfrm>
            <a:off x="8189754" y="3050968"/>
            <a:ext cx="80220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800" b="1" spc="-10" dirty="0">
                <a:solidFill>
                  <a:srgbClr val="C0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close</a:t>
            </a:r>
            <a:endParaRPr lang="zh-CN" altLang="en-US" sz="2800" b="1" spc="-10" dirty="0">
              <a:solidFill>
                <a:srgbClr val="C00000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85" name="矩形: 圆角 84">
            <a:extLst>
              <a:ext uri="{FF2B5EF4-FFF2-40B4-BE49-F238E27FC236}">
                <a16:creationId xmlns:a16="http://schemas.microsoft.com/office/drawing/2014/main" id="{5EC5DE38-3A6A-4169-C797-193AF32876A5}"/>
              </a:ext>
            </a:extLst>
          </p:cNvPr>
          <p:cNvSpPr/>
          <p:nvPr/>
        </p:nvSpPr>
        <p:spPr>
          <a:xfrm>
            <a:off x="8191807" y="3107232"/>
            <a:ext cx="798100" cy="33608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47459CC8-2DE2-68A4-4B38-2DB478B95B03}"/>
                  </a:ext>
                </a:extLst>
              </p:cNvPr>
              <p:cNvSpPr txBox="1"/>
              <p:nvPr/>
            </p:nvSpPr>
            <p:spPr>
              <a:xfrm>
                <a:off x="5517662" y="5268239"/>
                <a:ext cx="5942679" cy="6532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𝑎𝑟𝑔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limLow>
                            <m:limLow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𝐾𝐿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</m:s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)||</m:t>
                          </m:r>
                          <m:sSub>
                            <m:sSubPr>
                              <m:ctrlPr>
                                <a:rPr lang="en-US" altLang="zh-CN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func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28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47459CC8-2DE2-68A4-4B38-2DB478B95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662" y="5268239"/>
                <a:ext cx="5942679" cy="65325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968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20" y="212682"/>
            <a:ext cx="756451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Common Objective in Generative Models</a:t>
            </a:r>
            <a:endParaRPr sz="3600" spc="-1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BDF2A4D6-DE33-8BEF-65C4-3820572622B4}"/>
              </a:ext>
            </a:extLst>
          </p:cNvPr>
          <p:cNvSpPr/>
          <p:nvPr/>
        </p:nvSpPr>
        <p:spPr>
          <a:xfrm>
            <a:off x="657726" y="2614864"/>
            <a:ext cx="1507957" cy="1507957"/>
          </a:xfrm>
          <a:prstGeom prst="ellipse">
            <a:avLst/>
          </a:prstGeom>
          <a:solidFill>
            <a:srgbClr val="E7DAD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73DD967A-700B-340A-9104-121101136D73}"/>
              </a:ext>
            </a:extLst>
          </p:cNvPr>
          <p:cNvSpPr/>
          <p:nvPr/>
        </p:nvSpPr>
        <p:spPr>
          <a:xfrm>
            <a:off x="1114925" y="2871536"/>
            <a:ext cx="288758" cy="28875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C6A8BB95-9821-470F-6C5C-627CB08E1629}"/>
              </a:ext>
            </a:extLst>
          </p:cNvPr>
          <p:cNvSpPr/>
          <p:nvPr/>
        </p:nvSpPr>
        <p:spPr>
          <a:xfrm>
            <a:off x="1367587" y="3685672"/>
            <a:ext cx="288758" cy="28875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EE905F8F-078A-ED51-294D-ACC0001CB730}"/>
                  </a:ext>
                </a:extLst>
              </p:cNvPr>
              <p:cNvSpPr txBox="1"/>
              <p:nvPr/>
            </p:nvSpPr>
            <p:spPr>
              <a:xfrm>
                <a:off x="1676396" y="3417623"/>
                <a:ext cx="29677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EE905F8F-078A-ED51-294D-ACC0001CB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396" y="3417623"/>
                <a:ext cx="29677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B780426C-445C-F6A4-E570-CC2E9FA09652}"/>
              </a:ext>
            </a:extLst>
          </p:cNvPr>
          <p:cNvCxnSpPr>
            <a:cxnSpLocks/>
          </p:cNvCxnSpPr>
          <p:nvPr/>
        </p:nvCxnSpPr>
        <p:spPr>
          <a:xfrm>
            <a:off x="2285996" y="3417623"/>
            <a:ext cx="82617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80774929-7010-E4AE-1692-86C141CDD598}"/>
              </a:ext>
            </a:extLst>
          </p:cNvPr>
          <p:cNvSpPr/>
          <p:nvPr/>
        </p:nvSpPr>
        <p:spPr>
          <a:xfrm>
            <a:off x="3232481" y="2940839"/>
            <a:ext cx="1507957" cy="976321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pc="-1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Network</a:t>
            </a:r>
            <a:endParaRPr lang="zh-CN" altLang="en-US" sz="3600" spc="-10" dirty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9340A029-3697-5E3E-8DC5-D8318FB6D9FF}"/>
              </a:ext>
            </a:extLst>
          </p:cNvPr>
          <p:cNvCxnSpPr>
            <a:cxnSpLocks/>
          </p:cNvCxnSpPr>
          <p:nvPr/>
        </p:nvCxnSpPr>
        <p:spPr>
          <a:xfrm>
            <a:off x="4828670" y="3417623"/>
            <a:ext cx="1122951" cy="1137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椭圆 42">
            <a:extLst>
              <a:ext uri="{FF2B5EF4-FFF2-40B4-BE49-F238E27FC236}">
                <a16:creationId xmlns:a16="http://schemas.microsoft.com/office/drawing/2014/main" id="{07564D25-3350-8F40-0029-A909664F0EAB}"/>
              </a:ext>
            </a:extLst>
          </p:cNvPr>
          <p:cNvSpPr/>
          <p:nvPr/>
        </p:nvSpPr>
        <p:spPr>
          <a:xfrm>
            <a:off x="5364080" y="2470716"/>
            <a:ext cx="2346160" cy="2317617"/>
          </a:xfrm>
          <a:custGeom>
            <a:avLst/>
            <a:gdLst>
              <a:gd name="connsiteX0" fmla="*/ 0 w 2037347"/>
              <a:gd name="connsiteY0" fmla="*/ 1099884 h 2199767"/>
              <a:gd name="connsiteX1" fmla="*/ 1018674 w 2037347"/>
              <a:gd name="connsiteY1" fmla="*/ 0 h 2199767"/>
              <a:gd name="connsiteX2" fmla="*/ 2037348 w 2037347"/>
              <a:gd name="connsiteY2" fmla="*/ 1099884 h 2199767"/>
              <a:gd name="connsiteX3" fmla="*/ 1018674 w 2037347"/>
              <a:gd name="connsiteY3" fmla="*/ 2199768 h 2199767"/>
              <a:gd name="connsiteX4" fmla="*/ 0 w 2037347"/>
              <a:gd name="connsiteY4" fmla="*/ 1099884 h 2199767"/>
              <a:gd name="connsiteX0" fmla="*/ 0 w 2080436"/>
              <a:gd name="connsiteY0" fmla="*/ 1099884 h 2223845"/>
              <a:gd name="connsiteX1" fmla="*/ 1018674 w 2080436"/>
              <a:gd name="connsiteY1" fmla="*/ 0 h 2223845"/>
              <a:gd name="connsiteX2" fmla="*/ 2037348 w 2080436"/>
              <a:gd name="connsiteY2" fmla="*/ 1099884 h 2223845"/>
              <a:gd name="connsiteX3" fmla="*/ 1804737 w 2080436"/>
              <a:gd name="connsiteY3" fmla="*/ 1798716 h 2223845"/>
              <a:gd name="connsiteX4" fmla="*/ 1018674 w 2080436"/>
              <a:gd name="connsiteY4" fmla="*/ 2199768 h 2223845"/>
              <a:gd name="connsiteX5" fmla="*/ 0 w 2080436"/>
              <a:gd name="connsiteY5" fmla="*/ 1099884 h 2223845"/>
              <a:gd name="connsiteX0" fmla="*/ 0 w 2043536"/>
              <a:gd name="connsiteY0" fmla="*/ 1135126 h 2259087"/>
              <a:gd name="connsiteX1" fmla="*/ 1018674 w 2043536"/>
              <a:gd name="connsiteY1" fmla="*/ 35242 h 2259087"/>
              <a:gd name="connsiteX2" fmla="*/ 1612231 w 2043536"/>
              <a:gd name="connsiteY2" fmla="*/ 350064 h 2259087"/>
              <a:gd name="connsiteX3" fmla="*/ 2037348 w 2043536"/>
              <a:gd name="connsiteY3" fmla="*/ 1135126 h 2259087"/>
              <a:gd name="connsiteX4" fmla="*/ 1804737 w 2043536"/>
              <a:gd name="connsiteY4" fmla="*/ 1833958 h 2259087"/>
              <a:gd name="connsiteX5" fmla="*/ 1018674 w 2043536"/>
              <a:gd name="connsiteY5" fmla="*/ 2235010 h 2259087"/>
              <a:gd name="connsiteX6" fmla="*/ 0 w 2043536"/>
              <a:gd name="connsiteY6" fmla="*/ 1135126 h 2259087"/>
              <a:gd name="connsiteX0" fmla="*/ 41493 w 2085029"/>
              <a:gd name="connsiteY0" fmla="*/ 1135126 h 2259087"/>
              <a:gd name="connsiteX1" fmla="*/ 282124 w 2085029"/>
              <a:gd name="connsiteY1" fmla="*/ 390169 h 2259087"/>
              <a:gd name="connsiteX2" fmla="*/ 1060167 w 2085029"/>
              <a:gd name="connsiteY2" fmla="*/ 35242 h 2259087"/>
              <a:gd name="connsiteX3" fmla="*/ 1653724 w 2085029"/>
              <a:gd name="connsiteY3" fmla="*/ 350064 h 2259087"/>
              <a:gd name="connsiteX4" fmla="*/ 2078841 w 2085029"/>
              <a:gd name="connsiteY4" fmla="*/ 1135126 h 2259087"/>
              <a:gd name="connsiteX5" fmla="*/ 1846230 w 2085029"/>
              <a:gd name="connsiteY5" fmla="*/ 1833958 h 2259087"/>
              <a:gd name="connsiteX6" fmla="*/ 1060167 w 2085029"/>
              <a:gd name="connsiteY6" fmla="*/ 2235010 h 2259087"/>
              <a:gd name="connsiteX7" fmla="*/ 41493 w 2085029"/>
              <a:gd name="connsiteY7" fmla="*/ 1135126 h 2259087"/>
              <a:gd name="connsiteX0" fmla="*/ 41493 w 2085029"/>
              <a:gd name="connsiteY0" fmla="*/ 1135126 h 2235034"/>
              <a:gd name="connsiteX1" fmla="*/ 282124 w 2085029"/>
              <a:gd name="connsiteY1" fmla="*/ 390169 h 2235034"/>
              <a:gd name="connsiteX2" fmla="*/ 1060167 w 2085029"/>
              <a:gd name="connsiteY2" fmla="*/ 35242 h 2235034"/>
              <a:gd name="connsiteX3" fmla="*/ 1653724 w 2085029"/>
              <a:gd name="connsiteY3" fmla="*/ 350064 h 2235034"/>
              <a:gd name="connsiteX4" fmla="*/ 2078841 w 2085029"/>
              <a:gd name="connsiteY4" fmla="*/ 1135126 h 2235034"/>
              <a:gd name="connsiteX5" fmla="*/ 1846230 w 2085029"/>
              <a:gd name="connsiteY5" fmla="*/ 1833958 h 2235034"/>
              <a:gd name="connsiteX6" fmla="*/ 1060167 w 2085029"/>
              <a:gd name="connsiteY6" fmla="*/ 2235010 h 2235034"/>
              <a:gd name="connsiteX7" fmla="*/ 274104 w 2085029"/>
              <a:gd name="connsiteY7" fmla="*/ 1817916 h 2235034"/>
              <a:gd name="connsiteX8" fmla="*/ 41493 w 2085029"/>
              <a:gd name="connsiteY8" fmla="*/ 1135126 h 2235034"/>
              <a:gd name="connsiteX0" fmla="*/ 41493 w 2085029"/>
              <a:gd name="connsiteY0" fmla="*/ 1135126 h 2251362"/>
              <a:gd name="connsiteX1" fmla="*/ 282124 w 2085029"/>
              <a:gd name="connsiteY1" fmla="*/ 390169 h 2251362"/>
              <a:gd name="connsiteX2" fmla="*/ 1060167 w 2085029"/>
              <a:gd name="connsiteY2" fmla="*/ 35242 h 2251362"/>
              <a:gd name="connsiteX3" fmla="*/ 1653724 w 2085029"/>
              <a:gd name="connsiteY3" fmla="*/ 350064 h 2251362"/>
              <a:gd name="connsiteX4" fmla="*/ 2078841 w 2085029"/>
              <a:gd name="connsiteY4" fmla="*/ 1135126 h 2251362"/>
              <a:gd name="connsiteX5" fmla="*/ 1846230 w 2085029"/>
              <a:gd name="connsiteY5" fmla="*/ 1833958 h 2251362"/>
              <a:gd name="connsiteX6" fmla="*/ 1060167 w 2085029"/>
              <a:gd name="connsiteY6" fmla="*/ 2235010 h 2251362"/>
              <a:gd name="connsiteX7" fmla="*/ 707240 w 2085029"/>
              <a:gd name="connsiteY7" fmla="*/ 2138758 h 2251362"/>
              <a:gd name="connsiteX8" fmla="*/ 274104 w 2085029"/>
              <a:gd name="connsiteY8" fmla="*/ 1817916 h 2251362"/>
              <a:gd name="connsiteX9" fmla="*/ 41493 w 2085029"/>
              <a:gd name="connsiteY9" fmla="*/ 1135126 h 2251362"/>
              <a:gd name="connsiteX0" fmla="*/ 437953 w 2481489"/>
              <a:gd name="connsiteY0" fmla="*/ 1241532 h 2357768"/>
              <a:gd name="connsiteX1" fmla="*/ 36899 w 2481489"/>
              <a:gd name="connsiteY1" fmla="*/ 79480 h 2357768"/>
              <a:gd name="connsiteX2" fmla="*/ 1456627 w 2481489"/>
              <a:gd name="connsiteY2" fmla="*/ 141648 h 2357768"/>
              <a:gd name="connsiteX3" fmla="*/ 2050184 w 2481489"/>
              <a:gd name="connsiteY3" fmla="*/ 456470 h 2357768"/>
              <a:gd name="connsiteX4" fmla="*/ 2475301 w 2481489"/>
              <a:gd name="connsiteY4" fmla="*/ 1241532 h 2357768"/>
              <a:gd name="connsiteX5" fmla="*/ 2242690 w 2481489"/>
              <a:gd name="connsiteY5" fmla="*/ 1940364 h 2357768"/>
              <a:gd name="connsiteX6" fmla="*/ 1456627 w 2481489"/>
              <a:gd name="connsiteY6" fmla="*/ 2341416 h 2357768"/>
              <a:gd name="connsiteX7" fmla="*/ 1103700 w 2481489"/>
              <a:gd name="connsiteY7" fmla="*/ 2245164 h 2357768"/>
              <a:gd name="connsiteX8" fmla="*/ 670564 w 2481489"/>
              <a:gd name="connsiteY8" fmla="*/ 1924322 h 2357768"/>
              <a:gd name="connsiteX9" fmla="*/ 437953 w 2481489"/>
              <a:gd name="connsiteY9" fmla="*/ 1241532 h 2357768"/>
              <a:gd name="connsiteX0" fmla="*/ 437953 w 2481489"/>
              <a:gd name="connsiteY0" fmla="*/ 1262171 h 2378407"/>
              <a:gd name="connsiteX1" fmla="*/ 36899 w 2481489"/>
              <a:gd name="connsiteY1" fmla="*/ 100119 h 2378407"/>
              <a:gd name="connsiteX2" fmla="*/ 1456627 w 2481489"/>
              <a:gd name="connsiteY2" fmla="*/ 162287 h 2378407"/>
              <a:gd name="connsiteX3" fmla="*/ 1504752 w 2481489"/>
              <a:gd name="connsiteY3" fmla="*/ 990456 h 2378407"/>
              <a:gd name="connsiteX4" fmla="*/ 2475301 w 2481489"/>
              <a:gd name="connsiteY4" fmla="*/ 1262171 h 2378407"/>
              <a:gd name="connsiteX5" fmla="*/ 2242690 w 2481489"/>
              <a:gd name="connsiteY5" fmla="*/ 1961003 h 2378407"/>
              <a:gd name="connsiteX6" fmla="*/ 1456627 w 2481489"/>
              <a:gd name="connsiteY6" fmla="*/ 2362055 h 2378407"/>
              <a:gd name="connsiteX7" fmla="*/ 1103700 w 2481489"/>
              <a:gd name="connsiteY7" fmla="*/ 2265803 h 2378407"/>
              <a:gd name="connsiteX8" fmla="*/ 670564 w 2481489"/>
              <a:gd name="connsiteY8" fmla="*/ 1944961 h 2378407"/>
              <a:gd name="connsiteX9" fmla="*/ 437953 w 2481489"/>
              <a:gd name="connsiteY9" fmla="*/ 1262171 h 2378407"/>
              <a:gd name="connsiteX0" fmla="*/ 437953 w 2535857"/>
              <a:gd name="connsiteY0" fmla="*/ 1312710 h 2428946"/>
              <a:gd name="connsiteX1" fmla="*/ 36899 w 2535857"/>
              <a:gd name="connsiteY1" fmla="*/ 150658 h 2428946"/>
              <a:gd name="connsiteX2" fmla="*/ 2507385 w 2535857"/>
              <a:gd name="connsiteY2" fmla="*/ 100532 h 2428946"/>
              <a:gd name="connsiteX3" fmla="*/ 1504752 w 2535857"/>
              <a:gd name="connsiteY3" fmla="*/ 1040995 h 2428946"/>
              <a:gd name="connsiteX4" fmla="*/ 2475301 w 2535857"/>
              <a:gd name="connsiteY4" fmla="*/ 1312710 h 2428946"/>
              <a:gd name="connsiteX5" fmla="*/ 2242690 w 2535857"/>
              <a:gd name="connsiteY5" fmla="*/ 2011542 h 2428946"/>
              <a:gd name="connsiteX6" fmla="*/ 1456627 w 2535857"/>
              <a:gd name="connsiteY6" fmla="*/ 2412594 h 2428946"/>
              <a:gd name="connsiteX7" fmla="*/ 1103700 w 2535857"/>
              <a:gd name="connsiteY7" fmla="*/ 2316342 h 2428946"/>
              <a:gd name="connsiteX8" fmla="*/ 670564 w 2535857"/>
              <a:gd name="connsiteY8" fmla="*/ 1995500 h 2428946"/>
              <a:gd name="connsiteX9" fmla="*/ 437953 w 2535857"/>
              <a:gd name="connsiteY9" fmla="*/ 1312710 h 2428946"/>
              <a:gd name="connsiteX0" fmla="*/ 437953 w 2535857"/>
              <a:gd name="connsiteY0" fmla="*/ 1312710 h 2445718"/>
              <a:gd name="connsiteX1" fmla="*/ 36899 w 2535857"/>
              <a:gd name="connsiteY1" fmla="*/ 150658 h 2445718"/>
              <a:gd name="connsiteX2" fmla="*/ 2507385 w 2535857"/>
              <a:gd name="connsiteY2" fmla="*/ 100532 h 2445718"/>
              <a:gd name="connsiteX3" fmla="*/ 1504752 w 2535857"/>
              <a:gd name="connsiteY3" fmla="*/ 1040995 h 2445718"/>
              <a:gd name="connsiteX4" fmla="*/ 2475301 w 2535857"/>
              <a:gd name="connsiteY4" fmla="*/ 1312710 h 2445718"/>
              <a:gd name="connsiteX5" fmla="*/ 1552879 w 2535857"/>
              <a:gd name="connsiteY5" fmla="*/ 1770911 h 2445718"/>
              <a:gd name="connsiteX6" fmla="*/ 1456627 w 2535857"/>
              <a:gd name="connsiteY6" fmla="*/ 2412594 h 2445718"/>
              <a:gd name="connsiteX7" fmla="*/ 1103700 w 2535857"/>
              <a:gd name="connsiteY7" fmla="*/ 2316342 h 2445718"/>
              <a:gd name="connsiteX8" fmla="*/ 670564 w 2535857"/>
              <a:gd name="connsiteY8" fmla="*/ 1995500 h 2445718"/>
              <a:gd name="connsiteX9" fmla="*/ 437953 w 2535857"/>
              <a:gd name="connsiteY9" fmla="*/ 1312710 h 2445718"/>
              <a:gd name="connsiteX0" fmla="*/ 886389 w 2984293"/>
              <a:gd name="connsiteY0" fmla="*/ 1312710 h 2577721"/>
              <a:gd name="connsiteX1" fmla="*/ 485335 w 2984293"/>
              <a:gd name="connsiteY1" fmla="*/ 150658 h 2577721"/>
              <a:gd name="connsiteX2" fmla="*/ 2955821 w 2984293"/>
              <a:gd name="connsiteY2" fmla="*/ 100532 h 2577721"/>
              <a:gd name="connsiteX3" fmla="*/ 1953188 w 2984293"/>
              <a:gd name="connsiteY3" fmla="*/ 1040995 h 2577721"/>
              <a:gd name="connsiteX4" fmla="*/ 2923737 w 2984293"/>
              <a:gd name="connsiteY4" fmla="*/ 1312710 h 2577721"/>
              <a:gd name="connsiteX5" fmla="*/ 2001315 w 2984293"/>
              <a:gd name="connsiteY5" fmla="*/ 1770911 h 2577721"/>
              <a:gd name="connsiteX6" fmla="*/ 1905063 w 2984293"/>
              <a:gd name="connsiteY6" fmla="*/ 2412594 h 2577721"/>
              <a:gd name="connsiteX7" fmla="*/ 1552136 w 2984293"/>
              <a:gd name="connsiteY7" fmla="*/ 2316342 h 2577721"/>
              <a:gd name="connsiteX8" fmla="*/ 20115 w 2984293"/>
              <a:gd name="connsiteY8" fmla="*/ 2540932 h 2577721"/>
              <a:gd name="connsiteX9" fmla="*/ 886389 w 2984293"/>
              <a:gd name="connsiteY9" fmla="*/ 1312710 h 2577721"/>
              <a:gd name="connsiteX0" fmla="*/ 886389 w 2984293"/>
              <a:gd name="connsiteY0" fmla="*/ 1312710 h 2586021"/>
              <a:gd name="connsiteX1" fmla="*/ 485335 w 2984293"/>
              <a:gd name="connsiteY1" fmla="*/ 150658 h 2586021"/>
              <a:gd name="connsiteX2" fmla="*/ 2955821 w 2984293"/>
              <a:gd name="connsiteY2" fmla="*/ 100532 h 2586021"/>
              <a:gd name="connsiteX3" fmla="*/ 1953188 w 2984293"/>
              <a:gd name="connsiteY3" fmla="*/ 1040995 h 2586021"/>
              <a:gd name="connsiteX4" fmla="*/ 2923737 w 2984293"/>
              <a:gd name="connsiteY4" fmla="*/ 1312710 h 2586021"/>
              <a:gd name="connsiteX5" fmla="*/ 2001315 w 2984293"/>
              <a:gd name="connsiteY5" fmla="*/ 1770911 h 2586021"/>
              <a:gd name="connsiteX6" fmla="*/ 1905063 w 2984293"/>
              <a:gd name="connsiteY6" fmla="*/ 2412594 h 2586021"/>
              <a:gd name="connsiteX7" fmla="*/ 1423799 w 2984293"/>
              <a:gd name="connsiteY7" fmla="*/ 2420616 h 2586021"/>
              <a:gd name="connsiteX8" fmla="*/ 20115 w 2984293"/>
              <a:gd name="connsiteY8" fmla="*/ 2540932 h 2586021"/>
              <a:gd name="connsiteX9" fmla="*/ 886389 w 2984293"/>
              <a:gd name="connsiteY9" fmla="*/ 1312710 h 2586021"/>
              <a:gd name="connsiteX0" fmla="*/ 886389 w 2984293"/>
              <a:gd name="connsiteY0" fmla="*/ 1312710 h 2947986"/>
              <a:gd name="connsiteX1" fmla="*/ 485335 w 2984293"/>
              <a:gd name="connsiteY1" fmla="*/ 150658 h 2947986"/>
              <a:gd name="connsiteX2" fmla="*/ 2955821 w 2984293"/>
              <a:gd name="connsiteY2" fmla="*/ 100532 h 2947986"/>
              <a:gd name="connsiteX3" fmla="*/ 1953188 w 2984293"/>
              <a:gd name="connsiteY3" fmla="*/ 1040995 h 2947986"/>
              <a:gd name="connsiteX4" fmla="*/ 2923737 w 2984293"/>
              <a:gd name="connsiteY4" fmla="*/ 1312710 h 2947986"/>
              <a:gd name="connsiteX5" fmla="*/ 2001315 w 2984293"/>
              <a:gd name="connsiteY5" fmla="*/ 1770911 h 2947986"/>
              <a:gd name="connsiteX6" fmla="*/ 2225905 w 2984293"/>
              <a:gd name="connsiteY6" fmla="*/ 2933962 h 2947986"/>
              <a:gd name="connsiteX7" fmla="*/ 1423799 w 2984293"/>
              <a:gd name="connsiteY7" fmla="*/ 2420616 h 2947986"/>
              <a:gd name="connsiteX8" fmla="*/ 20115 w 2984293"/>
              <a:gd name="connsiteY8" fmla="*/ 2540932 h 2947986"/>
              <a:gd name="connsiteX9" fmla="*/ 886389 w 2984293"/>
              <a:gd name="connsiteY9" fmla="*/ 1312710 h 294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84293" h="2947986">
                <a:moveTo>
                  <a:pt x="886389" y="1312710"/>
                </a:moveTo>
                <a:cubicBezTo>
                  <a:pt x="963926" y="914331"/>
                  <a:pt x="315556" y="333972"/>
                  <a:pt x="485335" y="150658"/>
                </a:cubicBezTo>
                <a:cubicBezTo>
                  <a:pt x="655114" y="-32656"/>
                  <a:pt x="2711179" y="-47858"/>
                  <a:pt x="2955821" y="100532"/>
                </a:cubicBezTo>
                <a:cubicBezTo>
                  <a:pt x="3200463" y="248922"/>
                  <a:pt x="1783409" y="857681"/>
                  <a:pt x="1953188" y="1040995"/>
                </a:cubicBezTo>
                <a:cubicBezTo>
                  <a:pt x="2122967" y="1224309"/>
                  <a:pt x="2891653" y="1065395"/>
                  <a:pt x="2923737" y="1312710"/>
                </a:cubicBezTo>
                <a:cubicBezTo>
                  <a:pt x="2955821" y="1560025"/>
                  <a:pt x="2171094" y="1587597"/>
                  <a:pt x="2001315" y="1770911"/>
                </a:cubicBezTo>
                <a:cubicBezTo>
                  <a:pt x="1831536" y="1954225"/>
                  <a:pt x="2322158" y="2825678"/>
                  <a:pt x="2225905" y="2933962"/>
                </a:cubicBezTo>
                <a:cubicBezTo>
                  <a:pt x="2129652" y="3042246"/>
                  <a:pt x="1554809" y="2490132"/>
                  <a:pt x="1423799" y="2420616"/>
                </a:cubicBezTo>
                <a:cubicBezTo>
                  <a:pt x="1292789" y="2351100"/>
                  <a:pt x="131073" y="2708204"/>
                  <a:pt x="20115" y="2540932"/>
                </a:cubicBezTo>
                <a:cubicBezTo>
                  <a:pt x="-149664" y="2357618"/>
                  <a:pt x="808852" y="1711089"/>
                  <a:pt x="886389" y="1312710"/>
                </a:cubicBezTo>
                <a:close/>
              </a:path>
            </a:pathLst>
          </a:custGeom>
          <a:solidFill>
            <a:srgbClr val="9AC9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2">
            <a:extLst>
              <a:ext uri="{FF2B5EF4-FFF2-40B4-BE49-F238E27FC236}">
                <a16:creationId xmlns:a16="http://schemas.microsoft.com/office/drawing/2014/main" id="{32628161-2DB1-493E-8CDF-A6F2D6D7C2EB}"/>
              </a:ext>
            </a:extLst>
          </p:cNvPr>
          <p:cNvSpPr/>
          <p:nvPr/>
        </p:nvSpPr>
        <p:spPr>
          <a:xfrm>
            <a:off x="8987591" y="2520424"/>
            <a:ext cx="2346160" cy="2317617"/>
          </a:xfrm>
          <a:custGeom>
            <a:avLst/>
            <a:gdLst>
              <a:gd name="connsiteX0" fmla="*/ 0 w 2037347"/>
              <a:gd name="connsiteY0" fmla="*/ 1099884 h 2199767"/>
              <a:gd name="connsiteX1" fmla="*/ 1018674 w 2037347"/>
              <a:gd name="connsiteY1" fmla="*/ 0 h 2199767"/>
              <a:gd name="connsiteX2" fmla="*/ 2037348 w 2037347"/>
              <a:gd name="connsiteY2" fmla="*/ 1099884 h 2199767"/>
              <a:gd name="connsiteX3" fmla="*/ 1018674 w 2037347"/>
              <a:gd name="connsiteY3" fmla="*/ 2199768 h 2199767"/>
              <a:gd name="connsiteX4" fmla="*/ 0 w 2037347"/>
              <a:gd name="connsiteY4" fmla="*/ 1099884 h 2199767"/>
              <a:gd name="connsiteX0" fmla="*/ 0 w 2080436"/>
              <a:gd name="connsiteY0" fmla="*/ 1099884 h 2223845"/>
              <a:gd name="connsiteX1" fmla="*/ 1018674 w 2080436"/>
              <a:gd name="connsiteY1" fmla="*/ 0 h 2223845"/>
              <a:gd name="connsiteX2" fmla="*/ 2037348 w 2080436"/>
              <a:gd name="connsiteY2" fmla="*/ 1099884 h 2223845"/>
              <a:gd name="connsiteX3" fmla="*/ 1804737 w 2080436"/>
              <a:gd name="connsiteY3" fmla="*/ 1798716 h 2223845"/>
              <a:gd name="connsiteX4" fmla="*/ 1018674 w 2080436"/>
              <a:gd name="connsiteY4" fmla="*/ 2199768 h 2223845"/>
              <a:gd name="connsiteX5" fmla="*/ 0 w 2080436"/>
              <a:gd name="connsiteY5" fmla="*/ 1099884 h 2223845"/>
              <a:gd name="connsiteX0" fmla="*/ 0 w 2043536"/>
              <a:gd name="connsiteY0" fmla="*/ 1135126 h 2259087"/>
              <a:gd name="connsiteX1" fmla="*/ 1018674 w 2043536"/>
              <a:gd name="connsiteY1" fmla="*/ 35242 h 2259087"/>
              <a:gd name="connsiteX2" fmla="*/ 1612231 w 2043536"/>
              <a:gd name="connsiteY2" fmla="*/ 350064 h 2259087"/>
              <a:gd name="connsiteX3" fmla="*/ 2037348 w 2043536"/>
              <a:gd name="connsiteY3" fmla="*/ 1135126 h 2259087"/>
              <a:gd name="connsiteX4" fmla="*/ 1804737 w 2043536"/>
              <a:gd name="connsiteY4" fmla="*/ 1833958 h 2259087"/>
              <a:gd name="connsiteX5" fmla="*/ 1018674 w 2043536"/>
              <a:gd name="connsiteY5" fmla="*/ 2235010 h 2259087"/>
              <a:gd name="connsiteX6" fmla="*/ 0 w 2043536"/>
              <a:gd name="connsiteY6" fmla="*/ 1135126 h 2259087"/>
              <a:gd name="connsiteX0" fmla="*/ 41493 w 2085029"/>
              <a:gd name="connsiteY0" fmla="*/ 1135126 h 2259087"/>
              <a:gd name="connsiteX1" fmla="*/ 282124 w 2085029"/>
              <a:gd name="connsiteY1" fmla="*/ 390169 h 2259087"/>
              <a:gd name="connsiteX2" fmla="*/ 1060167 w 2085029"/>
              <a:gd name="connsiteY2" fmla="*/ 35242 h 2259087"/>
              <a:gd name="connsiteX3" fmla="*/ 1653724 w 2085029"/>
              <a:gd name="connsiteY3" fmla="*/ 350064 h 2259087"/>
              <a:gd name="connsiteX4" fmla="*/ 2078841 w 2085029"/>
              <a:gd name="connsiteY4" fmla="*/ 1135126 h 2259087"/>
              <a:gd name="connsiteX5" fmla="*/ 1846230 w 2085029"/>
              <a:gd name="connsiteY5" fmla="*/ 1833958 h 2259087"/>
              <a:gd name="connsiteX6" fmla="*/ 1060167 w 2085029"/>
              <a:gd name="connsiteY6" fmla="*/ 2235010 h 2259087"/>
              <a:gd name="connsiteX7" fmla="*/ 41493 w 2085029"/>
              <a:gd name="connsiteY7" fmla="*/ 1135126 h 2259087"/>
              <a:gd name="connsiteX0" fmla="*/ 41493 w 2085029"/>
              <a:gd name="connsiteY0" fmla="*/ 1135126 h 2235034"/>
              <a:gd name="connsiteX1" fmla="*/ 282124 w 2085029"/>
              <a:gd name="connsiteY1" fmla="*/ 390169 h 2235034"/>
              <a:gd name="connsiteX2" fmla="*/ 1060167 w 2085029"/>
              <a:gd name="connsiteY2" fmla="*/ 35242 h 2235034"/>
              <a:gd name="connsiteX3" fmla="*/ 1653724 w 2085029"/>
              <a:gd name="connsiteY3" fmla="*/ 350064 h 2235034"/>
              <a:gd name="connsiteX4" fmla="*/ 2078841 w 2085029"/>
              <a:gd name="connsiteY4" fmla="*/ 1135126 h 2235034"/>
              <a:gd name="connsiteX5" fmla="*/ 1846230 w 2085029"/>
              <a:gd name="connsiteY5" fmla="*/ 1833958 h 2235034"/>
              <a:gd name="connsiteX6" fmla="*/ 1060167 w 2085029"/>
              <a:gd name="connsiteY6" fmla="*/ 2235010 h 2235034"/>
              <a:gd name="connsiteX7" fmla="*/ 274104 w 2085029"/>
              <a:gd name="connsiteY7" fmla="*/ 1817916 h 2235034"/>
              <a:gd name="connsiteX8" fmla="*/ 41493 w 2085029"/>
              <a:gd name="connsiteY8" fmla="*/ 1135126 h 2235034"/>
              <a:gd name="connsiteX0" fmla="*/ 41493 w 2085029"/>
              <a:gd name="connsiteY0" fmla="*/ 1135126 h 2251362"/>
              <a:gd name="connsiteX1" fmla="*/ 282124 w 2085029"/>
              <a:gd name="connsiteY1" fmla="*/ 390169 h 2251362"/>
              <a:gd name="connsiteX2" fmla="*/ 1060167 w 2085029"/>
              <a:gd name="connsiteY2" fmla="*/ 35242 h 2251362"/>
              <a:gd name="connsiteX3" fmla="*/ 1653724 w 2085029"/>
              <a:gd name="connsiteY3" fmla="*/ 350064 h 2251362"/>
              <a:gd name="connsiteX4" fmla="*/ 2078841 w 2085029"/>
              <a:gd name="connsiteY4" fmla="*/ 1135126 h 2251362"/>
              <a:gd name="connsiteX5" fmla="*/ 1846230 w 2085029"/>
              <a:gd name="connsiteY5" fmla="*/ 1833958 h 2251362"/>
              <a:gd name="connsiteX6" fmla="*/ 1060167 w 2085029"/>
              <a:gd name="connsiteY6" fmla="*/ 2235010 h 2251362"/>
              <a:gd name="connsiteX7" fmla="*/ 707240 w 2085029"/>
              <a:gd name="connsiteY7" fmla="*/ 2138758 h 2251362"/>
              <a:gd name="connsiteX8" fmla="*/ 274104 w 2085029"/>
              <a:gd name="connsiteY8" fmla="*/ 1817916 h 2251362"/>
              <a:gd name="connsiteX9" fmla="*/ 41493 w 2085029"/>
              <a:gd name="connsiteY9" fmla="*/ 1135126 h 2251362"/>
              <a:gd name="connsiteX0" fmla="*/ 437953 w 2481489"/>
              <a:gd name="connsiteY0" fmla="*/ 1241532 h 2357768"/>
              <a:gd name="connsiteX1" fmla="*/ 36899 w 2481489"/>
              <a:gd name="connsiteY1" fmla="*/ 79480 h 2357768"/>
              <a:gd name="connsiteX2" fmla="*/ 1456627 w 2481489"/>
              <a:gd name="connsiteY2" fmla="*/ 141648 h 2357768"/>
              <a:gd name="connsiteX3" fmla="*/ 2050184 w 2481489"/>
              <a:gd name="connsiteY3" fmla="*/ 456470 h 2357768"/>
              <a:gd name="connsiteX4" fmla="*/ 2475301 w 2481489"/>
              <a:gd name="connsiteY4" fmla="*/ 1241532 h 2357768"/>
              <a:gd name="connsiteX5" fmla="*/ 2242690 w 2481489"/>
              <a:gd name="connsiteY5" fmla="*/ 1940364 h 2357768"/>
              <a:gd name="connsiteX6" fmla="*/ 1456627 w 2481489"/>
              <a:gd name="connsiteY6" fmla="*/ 2341416 h 2357768"/>
              <a:gd name="connsiteX7" fmla="*/ 1103700 w 2481489"/>
              <a:gd name="connsiteY7" fmla="*/ 2245164 h 2357768"/>
              <a:gd name="connsiteX8" fmla="*/ 670564 w 2481489"/>
              <a:gd name="connsiteY8" fmla="*/ 1924322 h 2357768"/>
              <a:gd name="connsiteX9" fmla="*/ 437953 w 2481489"/>
              <a:gd name="connsiteY9" fmla="*/ 1241532 h 2357768"/>
              <a:gd name="connsiteX0" fmla="*/ 437953 w 2481489"/>
              <a:gd name="connsiteY0" fmla="*/ 1262171 h 2378407"/>
              <a:gd name="connsiteX1" fmla="*/ 36899 w 2481489"/>
              <a:gd name="connsiteY1" fmla="*/ 100119 h 2378407"/>
              <a:gd name="connsiteX2" fmla="*/ 1456627 w 2481489"/>
              <a:gd name="connsiteY2" fmla="*/ 162287 h 2378407"/>
              <a:gd name="connsiteX3" fmla="*/ 1504752 w 2481489"/>
              <a:gd name="connsiteY3" fmla="*/ 990456 h 2378407"/>
              <a:gd name="connsiteX4" fmla="*/ 2475301 w 2481489"/>
              <a:gd name="connsiteY4" fmla="*/ 1262171 h 2378407"/>
              <a:gd name="connsiteX5" fmla="*/ 2242690 w 2481489"/>
              <a:gd name="connsiteY5" fmla="*/ 1961003 h 2378407"/>
              <a:gd name="connsiteX6" fmla="*/ 1456627 w 2481489"/>
              <a:gd name="connsiteY6" fmla="*/ 2362055 h 2378407"/>
              <a:gd name="connsiteX7" fmla="*/ 1103700 w 2481489"/>
              <a:gd name="connsiteY7" fmla="*/ 2265803 h 2378407"/>
              <a:gd name="connsiteX8" fmla="*/ 670564 w 2481489"/>
              <a:gd name="connsiteY8" fmla="*/ 1944961 h 2378407"/>
              <a:gd name="connsiteX9" fmla="*/ 437953 w 2481489"/>
              <a:gd name="connsiteY9" fmla="*/ 1262171 h 2378407"/>
              <a:gd name="connsiteX0" fmla="*/ 437953 w 2535857"/>
              <a:gd name="connsiteY0" fmla="*/ 1312710 h 2428946"/>
              <a:gd name="connsiteX1" fmla="*/ 36899 w 2535857"/>
              <a:gd name="connsiteY1" fmla="*/ 150658 h 2428946"/>
              <a:gd name="connsiteX2" fmla="*/ 2507385 w 2535857"/>
              <a:gd name="connsiteY2" fmla="*/ 100532 h 2428946"/>
              <a:gd name="connsiteX3" fmla="*/ 1504752 w 2535857"/>
              <a:gd name="connsiteY3" fmla="*/ 1040995 h 2428946"/>
              <a:gd name="connsiteX4" fmla="*/ 2475301 w 2535857"/>
              <a:gd name="connsiteY4" fmla="*/ 1312710 h 2428946"/>
              <a:gd name="connsiteX5" fmla="*/ 2242690 w 2535857"/>
              <a:gd name="connsiteY5" fmla="*/ 2011542 h 2428946"/>
              <a:gd name="connsiteX6" fmla="*/ 1456627 w 2535857"/>
              <a:gd name="connsiteY6" fmla="*/ 2412594 h 2428946"/>
              <a:gd name="connsiteX7" fmla="*/ 1103700 w 2535857"/>
              <a:gd name="connsiteY7" fmla="*/ 2316342 h 2428946"/>
              <a:gd name="connsiteX8" fmla="*/ 670564 w 2535857"/>
              <a:gd name="connsiteY8" fmla="*/ 1995500 h 2428946"/>
              <a:gd name="connsiteX9" fmla="*/ 437953 w 2535857"/>
              <a:gd name="connsiteY9" fmla="*/ 1312710 h 2428946"/>
              <a:gd name="connsiteX0" fmla="*/ 437953 w 2535857"/>
              <a:gd name="connsiteY0" fmla="*/ 1312710 h 2445718"/>
              <a:gd name="connsiteX1" fmla="*/ 36899 w 2535857"/>
              <a:gd name="connsiteY1" fmla="*/ 150658 h 2445718"/>
              <a:gd name="connsiteX2" fmla="*/ 2507385 w 2535857"/>
              <a:gd name="connsiteY2" fmla="*/ 100532 h 2445718"/>
              <a:gd name="connsiteX3" fmla="*/ 1504752 w 2535857"/>
              <a:gd name="connsiteY3" fmla="*/ 1040995 h 2445718"/>
              <a:gd name="connsiteX4" fmla="*/ 2475301 w 2535857"/>
              <a:gd name="connsiteY4" fmla="*/ 1312710 h 2445718"/>
              <a:gd name="connsiteX5" fmla="*/ 1552879 w 2535857"/>
              <a:gd name="connsiteY5" fmla="*/ 1770911 h 2445718"/>
              <a:gd name="connsiteX6" fmla="*/ 1456627 w 2535857"/>
              <a:gd name="connsiteY6" fmla="*/ 2412594 h 2445718"/>
              <a:gd name="connsiteX7" fmla="*/ 1103700 w 2535857"/>
              <a:gd name="connsiteY7" fmla="*/ 2316342 h 2445718"/>
              <a:gd name="connsiteX8" fmla="*/ 670564 w 2535857"/>
              <a:gd name="connsiteY8" fmla="*/ 1995500 h 2445718"/>
              <a:gd name="connsiteX9" fmla="*/ 437953 w 2535857"/>
              <a:gd name="connsiteY9" fmla="*/ 1312710 h 2445718"/>
              <a:gd name="connsiteX0" fmla="*/ 886389 w 2984293"/>
              <a:gd name="connsiteY0" fmla="*/ 1312710 h 2577721"/>
              <a:gd name="connsiteX1" fmla="*/ 485335 w 2984293"/>
              <a:gd name="connsiteY1" fmla="*/ 150658 h 2577721"/>
              <a:gd name="connsiteX2" fmla="*/ 2955821 w 2984293"/>
              <a:gd name="connsiteY2" fmla="*/ 100532 h 2577721"/>
              <a:gd name="connsiteX3" fmla="*/ 1953188 w 2984293"/>
              <a:gd name="connsiteY3" fmla="*/ 1040995 h 2577721"/>
              <a:gd name="connsiteX4" fmla="*/ 2923737 w 2984293"/>
              <a:gd name="connsiteY4" fmla="*/ 1312710 h 2577721"/>
              <a:gd name="connsiteX5" fmla="*/ 2001315 w 2984293"/>
              <a:gd name="connsiteY5" fmla="*/ 1770911 h 2577721"/>
              <a:gd name="connsiteX6" fmla="*/ 1905063 w 2984293"/>
              <a:gd name="connsiteY6" fmla="*/ 2412594 h 2577721"/>
              <a:gd name="connsiteX7" fmla="*/ 1552136 w 2984293"/>
              <a:gd name="connsiteY7" fmla="*/ 2316342 h 2577721"/>
              <a:gd name="connsiteX8" fmla="*/ 20115 w 2984293"/>
              <a:gd name="connsiteY8" fmla="*/ 2540932 h 2577721"/>
              <a:gd name="connsiteX9" fmla="*/ 886389 w 2984293"/>
              <a:gd name="connsiteY9" fmla="*/ 1312710 h 2577721"/>
              <a:gd name="connsiteX0" fmla="*/ 886389 w 2984293"/>
              <a:gd name="connsiteY0" fmla="*/ 1312710 h 2586021"/>
              <a:gd name="connsiteX1" fmla="*/ 485335 w 2984293"/>
              <a:gd name="connsiteY1" fmla="*/ 150658 h 2586021"/>
              <a:gd name="connsiteX2" fmla="*/ 2955821 w 2984293"/>
              <a:gd name="connsiteY2" fmla="*/ 100532 h 2586021"/>
              <a:gd name="connsiteX3" fmla="*/ 1953188 w 2984293"/>
              <a:gd name="connsiteY3" fmla="*/ 1040995 h 2586021"/>
              <a:gd name="connsiteX4" fmla="*/ 2923737 w 2984293"/>
              <a:gd name="connsiteY4" fmla="*/ 1312710 h 2586021"/>
              <a:gd name="connsiteX5" fmla="*/ 2001315 w 2984293"/>
              <a:gd name="connsiteY5" fmla="*/ 1770911 h 2586021"/>
              <a:gd name="connsiteX6" fmla="*/ 1905063 w 2984293"/>
              <a:gd name="connsiteY6" fmla="*/ 2412594 h 2586021"/>
              <a:gd name="connsiteX7" fmla="*/ 1423799 w 2984293"/>
              <a:gd name="connsiteY7" fmla="*/ 2420616 h 2586021"/>
              <a:gd name="connsiteX8" fmla="*/ 20115 w 2984293"/>
              <a:gd name="connsiteY8" fmla="*/ 2540932 h 2586021"/>
              <a:gd name="connsiteX9" fmla="*/ 886389 w 2984293"/>
              <a:gd name="connsiteY9" fmla="*/ 1312710 h 2586021"/>
              <a:gd name="connsiteX0" fmla="*/ 886389 w 2984293"/>
              <a:gd name="connsiteY0" fmla="*/ 1312710 h 2947986"/>
              <a:gd name="connsiteX1" fmla="*/ 485335 w 2984293"/>
              <a:gd name="connsiteY1" fmla="*/ 150658 h 2947986"/>
              <a:gd name="connsiteX2" fmla="*/ 2955821 w 2984293"/>
              <a:gd name="connsiteY2" fmla="*/ 100532 h 2947986"/>
              <a:gd name="connsiteX3" fmla="*/ 1953188 w 2984293"/>
              <a:gd name="connsiteY3" fmla="*/ 1040995 h 2947986"/>
              <a:gd name="connsiteX4" fmla="*/ 2923737 w 2984293"/>
              <a:gd name="connsiteY4" fmla="*/ 1312710 h 2947986"/>
              <a:gd name="connsiteX5" fmla="*/ 2001315 w 2984293"/>
              <a:gd name="connsiteY5" fmla="*/ 1770911 h 2947986"/>
              <a:gd name="connsiteX6" fmla="*/ 2225905 w 2984293"/>
              <a:gd name="connsiteY6" fmla="*/ 2933962 h 2947986"/>
              <a:gd name="connsiteX7" fmla="*/ 1423799 w 2984293"/>
              <a:gd name="connsiteY7" fmla="*/ 2420616 h 2947986"/>
              <a:gd name="connsiteX8" fmla="*/ 20115 w 2984293"/>
              <a:gd name="connsiteY8" fmla="*/ 2540932 h 2947986"/>
              <a:gd name="connsiteX9" fmla="*/ 886389 w 2984293"/>
              <a:gd name="connsiteY9" fmla="*/ 1312710 h 294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84293" h="2947986">
                <a:moveTo>
                  <a:pt x="886389" y="1312710"/>
                </a:moveTo>
                <a:cubicBezTo>
                  <a:pt x="963926" y="914331"/>
                  <a:pt x="315556" y="333972"/>
                  <a:pt x="485335" y="150658"/>
                </a:cubicBezTo>
                <a:cubicBezTo>
                  <a:pt x="655114" y="-32656"/>
                  <a:pt x="2711179" y="-47858"/>
                  <a:pt x="2955821" y="100532"/>
                </a:cubicBezTo>
                <a:cubicBezTo>
                  <a:pt x="3200463" y="248922"/>
                  <a:pt x="1783409" y="857681"/>
                  <a:pt x="1953188" y="1040995"/>
                </a:cubicBezTo>
                <a:cubicBezTo>
                  <a:pt x="2122967" y="1224309"/>
                  <a:pt x="2891653" y="1065395"/>
                  <a:pt x="2923737" y="1312710"/>
                </a:cubicBezTo>
                <a:cubicBezTo>
                  <a:pt x="2955821" y="1560025"/>
                  <a:pt x="2171094" y="1587597"/>
                  <a:pt x="2001315" y="1770911"/>
                </a:cubicBezTo>
                <a:cubicBezTo>
                  <a:pt x="1831536" y="1954225"/>
                  <a:pt x="2322158" y="2825678"/>
                  <a:pt x="2225905" y="2933962"/>
                </a:cubicBezTo>
                <a:cubicBezTo>
                  <a:pt x="2129652" y="3042246"/>
                  <a:pt x="1554809" y="2490132"/>
                  <a:pt x="1423799" y="2420616"/>
                </a:cubicBezTo>
                <a:cubicBezTo>
                  <a:pt x="1292789" y="2351100"/>
                  <a:pt x="131073" y="2708204"/>
                  <a:pt x="20115" y="2540932"/>
                </a:cubicBezTo>
                <a:cubicBezTo>
                  <a:pt x="-149664" y="2357618"/>
                  <a:pt x="808852" y="1711089"/>
                  <a:pt x="886389" y="1312710"/>
                </a:cubicBezTo>
                <a:close/>
              </a:path>
            </a:pathLst>
          </a:custGeom>
          <a:solidFill>
            <a:srgbClr val="2878B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78EF07BE-DED0-0BBA-65CB-834C85EA95DA}"/>
              </a:ext>
            </a:extLst>
          </p:cNvPr>
          <p:cNvCxnSpPr>
            <a:cxnSpLocks/>
          </p:cNvCxnSpPr>
          <p:nvPr/>
        </p:nvCxnSpPr>
        <p:spPr>
          <a:xfrm>
            <a:off x="7772396" y="3485146"/>
            <a:ext cx="1700467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6" name="图片 65">
            <a:extLst>
              <a:ext uri="{FF2B5EF4-FFF2-40B4-BE49-F238E27FC236}">
                <a16:creationId xmlns:a16="http://schemas.microsoft.com/office/drawing/2014/main" id="{B2243B5C-D215-BA99-F9E9-4539AD54C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884" y="4008881"/>
            <a:ext cx="900000" cy="900000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6AE99A90-7215-849F-69DD-73011507D8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5848" y="2130887"/>
            <a:ext cx="900000" cy="900000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B3C7289C-DADA-9A72-7A48-8CB1FD745D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9312" y="2266965"/>
            <a:ext cx="900000" cy="900000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FF0AED9F-C42B-E3CB-0B9A-C60F9E6EF1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1621" y="3917160"/>
            <a:ext cx="900000" cy="9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5D3F04C5-A223-A0AF-9F35-C356006BE872}"/>
                  </a:ext>
                </a:extLst>
              </p:cNvPr>
              <p:cNvSpPr txBox="1"/>
              <p:nvPr/>
            </p:nvSpPr>
            <p:spPr>
              <a:xfrm>
                <a:off x="5960028" y="1517298"/>
                <a:ext cx="96052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5D3F04C5-A223-A0AF-9F35-C356006BE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028" y="1517298"/>
                <a:ext cx="96052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5070279E-189D-79E2-E2B5-27D78F8B52D9}"/>
                  </a:ext>
                </a:extLst>
              </p:cNvPr>
              <p:cNvSpPr txBox="1"/>
              <p:nvPr/>
            </p:nvSpPr>
            <p:spPr>
              <a:xfrm>
                <a:off x="3813415" y="2473364"/>
                <a:ext cx="3979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5070279E-189D-79E2-E2B5-27D78F8B5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415" y="2473364"/>
                <a:ext cx="39799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3120E804-7494-1EC6-B03B-50FC75ABA732}"/>
                  </a:ext>
                </a:extLst>
              </p:cNvPr>
              <p:cNvSpPr txBox="1"/>
              <p:nvPr/>
            </p:nvSpPr>
            <p:spPr>
              <a:xfrm>
                <a:off x="6155754" y="3107232"/>
                <a:ext cx="34608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3120E804-7494-1EC6-B03B-50FC75ABA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754" y="3107232"/>
                <a:ext cx="34608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8FF8B4A0-8662-CCE5-94BA-B0F7CCD952C1}"/>
                  </a:ext>
                </a:extLst>
              </p:cNvPr>
              <p:cNvSpPr txBox="1"/>
              <p:nvPr/>
            </p:nvSpPr>
            <p:spPr>
              <a:xfrm>
                <a:off x="9641145" y="1517298"/>
                <a:ext cx="139091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8FF8B4A0-8662-CCE5-94BA-B0F7CCD95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1145" y="1517298"/>
                <a:ext cx="139091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文本框 83">
            <a:extLst>
              <a:ext uri="{FF2B5EF4-FFF2-40B4-BE49-F238E27FC236}">
                <a16:creationId xmlns:a16="http://schemas.microsoft.com/office/drawing/2014/main" id="{2989325F-B863-D09C-D724-A0054AE63A04}"/>
              </a:ext>
            </a:extLst>
          </p:cNvPr>
          <p:cNvSpPr txBox="1"/>
          <p:nvPr/>
        </p:nvSpPr>
        <p:spPr>
          <a:xfrm>
            <a:off x="8189754" y="3050968"/>
            <a:ext cx="80220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800" b="1" spc="-10" dirty="0">
                <a:solidFill>
                  <a:srgbClr val="C0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close</a:t>
            </a:r>
            <a:endParaRPr lang="zh-CN" altLang="en-US" sz="2800" b="1" spc="-10" dirty="0">
              <a:solidFill>
                <a:srgbClr val="C00000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85" name="矩形: 圆角 84">
            <a:extLst>
              <a:ext uri="{FF2B5EF4-FFF2-40B4-BE49-F238E27FC236}">
                <a16:creationId xmlns:a16="http://schemas.microsoft.com/office/drawing/2014/main" id="{5EC5DE38-3A6A-4169-C797-193AF32876A5}"/>
              </a:ext>
            </a:extLst>
          </p:cNvPr>
          <p:cNvSpPr/>
          <p:nvPr/>
        </p:nvSpPr>
        <p:spPr>
          <a:xfrm>
            <a:off x="8191807" y="3107232"/>
            <a:ext cx="798100" cy="33608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47459CC8-2DE2-68A4-4B38-2DB478B95B03}"/>
                  </a:ext>
                </a:extLst>
              </p:cNvPr>
              <p:cNvSpPr txBox="1"/>
              <p:nvPr/>
            </p:nvSpPr>
            <p:spPr>
              <a:xfrm>
                <a:off x="5517662" y="5268239"/>
                <a:ext cx="5942679" cy="6532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𝑎𝑟𝑔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limLow>
                            <m:limLow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𝐾𝐿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</m:s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)||</m:t>
                          </m:r>
                          <m:sSub>
                            <m:sSubPr>
                              <m:ctrlPr>
                                <a:rPr lang="en-US" altLang="zh-CN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func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28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47459CC8-2DE2-68A4-4B38-2DB478B95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662" y="5268239"/>
                <a:ext cx="5942679" cy="65325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0826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46A8A-5CB9-B337-7641-130BE3DEA494}"/>
              </a:ext>
            </a:extLst>
          </p:cNvPr>
          <p:cNvSpPr txBox="1">
            <a:spLocks/>
          </p:cNvSpPr>
          <p:nvPr/>
        </p:nvSpPr>
        <p:spPr>
          <a:xfrm>
            <a:off x="1285874" y="1823472"/>
            <a:ext cx="8010525" cy="321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dirty="0">
                <a:latin typeface="Calibri Light" panose="020F0302020204030204" pitchFamily="34" charset="0"/>
                <a:ea typeface="CMU Sans Serif" panose="02000603000000000000" pitchFamily="2" charset="0"/>
                <a:cs typeface="Calibri Light" panose="020F0302020204030204" pitchFamily="34" charset="0"/>
              </a:rPr>
              <a:t>Part 1: Overview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 Light" panose="020F0302020204030204" pitchFamily="34" charset="0"/>
                <a:ea typeface="CMU Sans Serif" panose="02000603000000000000" pitchFamily="2" charset="0"/>
                <a:cs typeface="Calibri Light" panose="020F0302020204030204" pitchFamily="34" charset="0"/>
              </a:rPr>
              <a:t>Part 2: Diffusion Process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 Light" panose="020F0302020204030204" pitchFamily="34" charset="0"/>
                <a:ea typeface="CMU Sans Serif" panose="02000603000000000000" pitchFamily="2" charset="0"/>
                <a:cs typeface="Calibri Light" panose="020F0302020204030204" pitchFamily="34" charset="0"/>
              </a:rPr>
              <a:t>Part 3: </a:t>
            </a:r>
            <a:r>
              <a:rPr lang="en-US" altLang="zh-CN" sz="2800" dirty="0">
                <a:latin typeface="Calibri Light" panose="020F0302020204030204" pitchFamily="34" charset="0"/>
                <a:ea typeface="CMU Sans Serif" panose="02000603000000000000" pitchFamily="2" charset="0"/>
                <a:cs typeface="Calibri Light" panose="020F0302020204030204" pitchFamily="34" charset="0"/>
              </a:rPr>
              <a:t>Evidence Lower Bound (ELBO)</a:t>
            </a:r>
            <a:endParaRPr lang="en-US" sz="2800" dirty="0">
              <a:latin typeface="Calibri Light" panose="020F0302020204030204" pitchFamily="34" charset="0"/>
              <a:ea typeface="CMU Sans Serif" panose="02000603000000000000" pitchFamily="2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Calibri Light" panose="020F0302020204030204" pitchFamily="34" charset="0"/>
                <a:ea typeface="CMU Sans Serif" panose="02000603000000000000" pitchFamily="2" charset="0"/>
                <a:cs typeface="Calibri Light" panose="020F0302020204030204" pitchFamily="34" charset="0"/>
              </a:rPr>
              <a:t>Part 4: ELBO of DDPM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Calibri Light" panose="020F0302020204030204" pitchFamily="34" charset="0"/>
                <a:ea typeface="CMU Sans Serif" panose="02000603000000000000" pitchFamily="2" charset="0"/>
                <a:cs typeface="Calibri Light" panose="020F0302020204030204" pitchFamily="34" charset="0"/>
              </a:rPr>
              <a:t>Part 5: Training and Inference</a:t>
            </a:r>
          </a:p>
        </p:txBody>
      </p:sp>
    </p:spTree>
    <p:extLst>
      <p:ext uri="{BB962C8B-B14F-4D97-AF65-F5344CB8AC3E}">
        <p14:creationId xmlns:p14="http://schemas.microsoft.com/office/powerpoint/2010/main" val="3906285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20" y="212683"/>
            <a:ext cx="946094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dirty="0"/>
              <a:t>KL-Divergence and Maximum Likelihood Estimation</a:t>
            </a:r>
            <a:endParaRPr sz="6600" spc="-1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CAFEF35-4C21-9F53-D3F7-1407054A5336}"/>
                  </a:ext>
                </a:extLst>
              </p:cNvPr>
              <p:cNvSpPr txBox="1"/>
              <p:nvPr/>
            </p:nvSpPr>
            <p:spPr>
              <a:xfrm>
                <a:off x="531445" y="1169419"/>
                <a:ext cx="10871201" cy="48939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𝑎𝑟𝑔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limLow>
                            <m:limLow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𝐾𝐿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</m:s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)||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func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𝑎𝑟𝑔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limLow>
                            <m:limLow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altLang="zh-CN" sz="280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80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altLang="zh-CN" sz="2800" i="1" spc="-10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𝑥</m:t>
                              </m:r>
                              <m:r>
                                <a:rPr lang="en-US" altLang="zh-CN" sz="2800" b="0" i="1" spc="-10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~</m:t>
                              </m:r>
                              <m:sSub>
                                <m:sSubPr>
                                  <m:ctrlPr>
                                    <a:rPr lang="en-US" altLang="zh-CN" sz="2800" b="0" i="1" spc="-10" dirty="0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1" spc="-10" dirty="0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800" b="0" i="1" spc="-10" dirty="0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𝑑𝑎𝑡𝑎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80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 b="0" i="0" spc="-10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log</m:t>
                              </m:r>
                              <m:f>
                                <m:fPr>
                                  <m:ctrlPr>
                                    <a:rPr lang="en-US" altLang="zh-CN" sz="2800" b="0" i="1" spc="-10" dirty="0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2800" b="0" i="1" spc="-10" dirty="0" smtClean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b="0" i="1" spc="-10" dirty="0" smtClean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sz="2800" b="0" i="1" spc="-10" dirty="0" smtClean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𝑑𝑎𝑡𝑎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sz="2800" b="0" i="1" spc="-10" dirty="0" smtClean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800" b="0" i="1" spc="-10" dirty="0" smtClean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sz="2800" i="1" spc="-10" dirty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i="1" spc="-10" dirty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sz="2800" i="1" spc="-10" dirty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sz="2800" i="1" spc="-10" dirty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800" b="0" i="1" spc="-10" dirty="0" smtClean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altLang="zh-CN" sz="2800" i="1" dirty="0">
                  <a:latin typeface="Cambria Math" panose="02040503050406030204" pitchFamily="18" charset="0"/>
                </a:endParaRPr>
              </a:p>
              <a:p>
                <a:endParaRPr lang="en-US" altLang="zh-CN" sz="2800" i="1" dirty="0">
                  <a:latin typeface="Cambria Math" panose="02040503050406030204" pitchFamily="18" charset="0"/>
                </a:endParaRPr>
              </a:p>
              <a:p>
                <a:r>
                  <a:rPr lang="en-US" altLang="zh-CN" sz="2800" b="0" dirty="0"/>
                  <a:t>    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800" dirty="0">
                    <a:latin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𝑎𝑟𝑔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 </m:t>
                        </m:r>
                        <m:limLow>
                          <m:limLow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zh-CN" altLang="en-US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~</m:t>
                            </m:r>
                            <m:sSub>
                              <m:sSubPr>
                                <m:ctrlP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𝑑𝑎𝑡𝑎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800" i="0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log</m:t>
                            </m:r>
                            <m:sSub>
                              <m:sSubPr>
                                <m:ctrlP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pc="-10" dirty="0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 </m:t>
                                </m:r>
                                <m: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𝑑𝑎𝑡𝑎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zh-CN" sz="2800" b="0" i="1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−</m:t>
                    </m:r>
                    <m:func>
                      <m:func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𝑎𝑟𝑔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 </m:t>
                        </m:r>
                        <m:limLow>
                          <m:limLow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zh-CN" altLang="en-US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~</m:t>
                            </m:r>
                            <m:sSub>
                              <m:sSubPr>
                                <m:ctrlP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𝑑𝑎𝑡𝑎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800" i="0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log</m:t>
                            </m:r>
                            <m:sSub>
                              <m:sSubPr>
                                <m:ctrlP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pc="-10" dirty="0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 </m:t>
                                </m:r>
                                <m: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altLang="zh-CN" sz="2800" spc="-1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endParaRPr lang="en-US" altLang="zh-CN" sz="2800" spc="-1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altLang="zh-CN" sz="28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𝑎𝑟𝑔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limLow>
                            <m:limLow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altLang="zh-CN" sz="280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80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altLang="zh-CN" sz="280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𝑥</m:t>
                              </m:r>
                              <m:r>
                                <a:rPr lang="en-US" altLang="zh-CN" sz="280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~</m:t>
                              </m:r>
                              <m:sSub>
                                <m:sSubPr>
                                  <m:ctrlPr>
                                    <a:rPr lang="en-US" altLang="zh-CN" sz="2800" i="1" spc="-10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 spc="-10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800" i="1" spc="-10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𝑑𝑎𝑡𝑎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80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 i="0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log</m:t>
                              </m:r>
                              <m:sSub>
                                <m:sSubPr>
                                  <m:ctrlPr>
                                    <a:rPr lang="en-US" altLang="zh-CN" sz="2800" i="1" spc="-10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1" spc="-10" dirty="0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 </m:t>
                                  </m:r>
                                  <m:r>
                                    <a:rPr lang="en-US" altLang="zh-CN" sz="2800" i="1" spc="-10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800" i="1" spc="-10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800" i="1" spc="-10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 spc="-10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altLang="zh-CN" sz="2800" spc="-1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endParaRPr lang="en-US" altLang="zh-CN" sz="280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algn="ctr"/>
                <a:r>
                  <a:rPr lang="en-US" altLang="zh-CN" sz="28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Suppose we sample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,⋯,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28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𝑑𝑎𝑡𝑎</m:t>
                        </m:r>
                      </m:sub>
                    </m:sSub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zh-CN" sz="2800" dirty="0">
                  <a:latin typeface="Calibri Light" panose="020F0302020204030204" pitchFamily="34" charset="0"/>
                </a:endParaRPr>
              </a:p>
              <a:p>
                <a:pPr algn="ctr"/>
                <a:r>
                  <a:rPr lang="en-US" altLang="zh-CN" sz="28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</a:p>
              <a:p>
                <a:r>
                  <a:rPr lang="en-US" altLang="zh-CN" sz="2800" b="0" dirty="0"/>
                  <a:t>    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𝑎𝑟𝑔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 </m:t>
                        </m:r>
                        <m:limLow>
                          <m:limLow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28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altLang="zh-CN" sz="2800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log</m:t>
                            </m:r>
                            <m:sSub>
                              <m:sSubPr>
                                <m:ctrlP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 </m:t>
                                </m:r>
                                <m: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2800" b="0" i="1" spc="-10" dirty="0" smtClean="0"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800" i="1" spc="-10" dirty="0"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altLang="zh-CN" sz="2800" b="0" i="1" spc="-10" dirty="0" smtClean="0"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lang="zh-CN" altLang="en-US" sz="28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CAFEF35-4C21-9F53-D3F7-1407054A5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45" y="1169419"/>
                <a:ext cx="10871201" cy="48939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: 圆角 8">
            <a:extLst>
              <a:ext uri="{FF2B5EF4-FFF2-40B4-BE49-F238E27FC236}">
                <a16:creationId xmlns:a16="http://schemas.microsoft.com/office/drawing/2014/main" id="{E91619EB-BAA6-7179-5F68-B463E19678CF}"/>
              </a:ext>
            </a:extLst>
          </p:cNvPr>
          <p:cNvSpPr/>
          <p:nvPr/>
        </p:nvSpPr>
        <p:spPr>
          <a:xfrm>
            <a:off x="1431498" y="2579077"/>
            <a:ext cx="4744349" cy="633045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B6A0AEA-FC64-1E14-ECE3-F7F4F76AC3FC}"/>
                  </a:ext>
                </a:extLst>
              </p:cNvPr>
              <p:cNvSpPr txBox="1"/>
              <p:nvPr/>
            </p:nvSpPr>
            <p:spPr>
              <a:xfrm>
                <a:off x="4876800" y="2055857"/>
                <a:ext cx="164123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</a:rPr>
                  <a:t>No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altLang="zh-CN" sz="2800" b="1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</a:rPr>
                  <a:t> here 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B6A0AEA-FC64-1E14-ECE3-F7F4F76AC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055857"/>
                <a:ext cx="1641231" cy="523220"/>
              </a:xfrm>
              <a:prstGeom prst="rect">
                <a:avLst/>
              </a:prstGeom>
              <a:blipFill>
                <a:blip r:embed="rId4"/>
                <a:stretch>
                  <a:fillRect l="-7063" t="-10465" r="-11152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893CB72E-7EAD-668D-3F76-6241B03727CC}"/>
              </a:ext>
            </a:extLst>
          </p:cNvPr>
          <p:cNvSpPr/>
          <p:nvPr/>
        </p:nvSpPr>
        <p:spPr>
          <a:xfrm>
            <a:off x="1431498" y="5361355"/>
            <a:ext cx="3836072" cy="70196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3DDB211-5DCF-072A-9B3E-74F21A127454}"/>
              </a:ext>
            </a:extLst>
          </p:cNvPr>
          <p:cNvSpPr txBox="1"/>
          <p:nvPr/>
        </p:nvSpPr>
        <p:spPr>
          <a:xfrm>
            <a:off x="5267570" y="5450729"/>
            <a:ext cx="47443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Maximum Likelihood Estimation</a:t>
            </a:r>
            <a:endParaRPr lang="zh-CN" altLang="en-US" sz="28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199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2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274320" y="212683"/>
                <a:ext cx="6157742" cy="56682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altLang="zh-CN" sz="36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600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CN" sz="3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3600" b="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sz="3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600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600" spc="-1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is impossible</a:t>
                </a:r>
                <a:endParaRPr sz="3600" spc="-1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" name="object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4320" y="212683"/>
                <a:ext cx="6157742" cy="566822"/>
              </a:xfrm>
              <a:prstGeom prst="rect">
                <a:avLst/>
              </a:prstGeom>
              <a:blipFill>
                <a:blip r:embed="rId3"/>
                <a:stretch>
                  <a:fillRect l="-4257" t="-22581" b="-483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CAFEF35-4C21-9F53-D3F7-1407054A5336}"/>
                  </a:ext>
                </a:extLst>
              </p:cNvPr>
              <p:cNvSpPr txBox="1"/>
              <p:nvPr/>
            </p:nvSpPr>
            <p:spPr>
              <a:xfrm>
                <a:off x="3598984" y="2455657"/>
                <a:ext cx="4994032" cy="9733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dirty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altLang="zh-CN" sz="2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800" i="1" dirty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8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800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subHide m:val="on"/>
                              <m:supHide m:val="on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nary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func>
                    </m:oMath>
                  </m:oMathPara>
                </a14:m>
                <a:endParaRPr lang="zh-CN" altLang="en-US" sz="28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CAFEF35-4C21-9F53-D3F7-1407054A5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984" y="2455657"/>
                <a:ext cx="4994032" cy="9733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0A5B7725-A3F9-0282-D08A-0C64ACDC720C}"/>
              </a:ext>
            </a:extLst>
          </p:cNvPr>
          <p:cNvCxnSpPr>
            <a:cxnSpLocks/>
          </p:cNvCxnSpPr>
          <p:nvPr/>
        </p:nvCxnSpPr>
        <p:spPr>
          <a:xfrm>
            <a:off x="5896707" y="3354591"/>
            <a:ext cx="248920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6520B89-C5C0-1C0E-E461-61486A6468D4}"/>
                  </a:ext>
                </a:extLst>
              </p:cNvPr>
              <p:cNvSpPr txBox="1"/>
              <p:nvPr/>
            </p:nvSpPr>
            <p:spPr>
              <a:xfrm>
                <a:off x="5472721" y="3429000"/>
                <a:ext cx="333717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Calibri Light" panose="020F0302020204030204" pitchFamily="34" charset="0"/>
                  </a:rPr>
                  <a:t>Consider all possible </a:t>
                </a:r>
                <a14:m>
                  <m:oMath xmlns:m="http://schemas.openxmlformats.org/officeDocument/2006/math">
                    <m:r>
                      <a:rPr lang="en-US" altLang="zh-CN" sz="28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CN" sz="2800" b="1" dirty="0">
                    <a:solidFill>
                      <a:srgbClr val="C00000"/>
                    </a:solidFill>
                    <a:latin typeface="Calibri Light" panose="020F03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6520B89-C5C0-1C0E-E461-61486A646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721" y="3429000"/>
                <a:ext cx="3337171" cy="523220"/>
              </a:xfrm>
              <a:prstGeom prst="rect">
                <a:avLst/>
              </a:prstGeom>
              <a:blipFill>
                <a:blip r:embed="rId5"/>
                <a:stretch>
                  <a:fillRect l="-3291" t="-11765" b="-3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8C0F72B7-D60E-23FA-265B-7D29993A4B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9198" y="4889015"/>
            <a:ext cx="1389330" cy="138933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CD6525CD-3B92-7EB4-CDED-E1CDA6E9CF46}"/>
              </a:ext>
            </a:extLst>
          </p:cNvPr>
          <p:cNvSpPr/>
          <p:nvPr/>
        </p:nvSpPr>
        <p:spPr>
          <a:xfrm>
            <a:off x="3477354" y="5340229"/>
            <a:ext cx="1575467" cy="486905"/>
          </a:xfrm>
          <a:prstGeom prst="roundRect">
            <a:avLst/>
          </a:prstGeom>
          <a:solidFill>
            <a:srgbClr val="8ECFC9"/>
          </a:solidFill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pc="-1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Encoder</a:t>
            </a:r>
            <a:endParaRPr lang="zh-CN" altLang="en-US" sz="3600" spc="-10" dirty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E658E726-0D00-35BF-BFA9-93F1D772E027}"/>
              </a:ext>
            </a:extLst>
          </p:cNvPr>
          <p:cNvCxnSpPr>
            <a:cxnSpLocks/>
          </p:cNvCxnSpPr>
          <p:nvPr/>
        </p:nvCxnSpPr>
        <p:spPr>
          <a:xfrm>
            <a:off x="2823875" y="5595713"/>
            <a:ext cx="592093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4CB33F7D-8115-DFF6-1E0F-4A0757F76690}"/>
              </a:ext>
            </a:extLst>
          </p:cNvPr>
          <p:cNvSpPr/>
          <p:nvPr/>
        </p:nvSpPr>
        <p:spPr>
          <a:xfrm rot="5400000">
            <a:off x="5407480" y="5404622"/>
            <a:ext cx="1090516" cy="382183"/>
          </a:xfrm>
          <a:prstGeom prst="roundRect">
            <a:avLst/>
          </a:prstGeom>
          <a:solidFill>
            <a:srgbClr val="9AC9D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spc="-10" dirty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7ABF31C-BB63-07F2-C6FB-FF09A96261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3588" y="4889015"/>
            <a:ext cx="1389330" cy="1389330"/>
          </a:xfrm>
          <a:prstGeom prst="rect">
            <a:avLst/>
          </a:prstGeom>
        </p:spPr>
      </p:pic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07964B3F-44B1-5DD0-B8C1-40B5EA09371E}"/>
              </a:ext>
            </a:extLst>
          </p:cNvPr>
          <p:cNvCxnSpPr>
            <a:cxnSpLocks/>
          </p:cNvCxnSpPr>
          <p:nvPr/>
        </p:nvCxnSpPr>
        <p:spPr>
          <a:xfrm>
            <a:off x="5081776" y="5595713"/>
            <a:ext cx="592093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A6E8396B-E551-C3E1-1C39-855FBEDBDD7B}"/>
              </a:ext>
            </a:extLst>
          </p:cNvPr>
          <p:cNvSpPr/>
          <p:nvPr/>
        </p:nvSpPr>
        <p:spPr>
          <a:xfrm>
            <a:off x="6806679" y="5340229"/>
            <a:ext cx="1575467" cy="486905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pc="-1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Decoder</a:t>
            </a:r>
            <a:endParaRPr lang="zh-CN" altLang="en-US" sz="3600" spc="-10" dirty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7AADA05B-5FE5-89B0-E5CA-6D0EA64D40D1}"/>
              </a:ext>
            </a:extLst>
          </p:cNvPr>
          <p:cNvCxnSpPr>
            <a:cxnSpLocks/>
          </p:cNvCxnSpPr>
          <p:nvPr/>
        </p:nvCxnSpPr>
        <p:spPr>
          <a:xfrm>
            <a:off x="6153200" y="5595713"/>
            <a:ext cx="592093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0BE79922-6BDE-005F-510A-C9E7A87EFCBE}"/>
              </a:ext>
            </a:extLst>
          </p:cNvPr>
          <p:cNvCxnSpPr>
            <a:cxnSpLocks/>
          </p:cNvCxnSpPr>
          <p:nvPr/>
        </p:nvCxnSpPr>
        <p:spPr>
          <a:xfrm>
            <a:off x="8411101" y="5595713"/>
            <a:ext cx="592093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0908CD8-C17B-CEC9-AD18-40F86942CB4D}"/>
                  </a:ext>
                </a:extLst>
              </p:cNvPr>
              <p:cNvSpPr txBox="1"/>
              <p:nvPr/>
            </p:nvSpPr>
            <p:spPr>
              <a:xfrm>
                <a:off x="1898017" y="6158990"/>
                <a:ext cx="35169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0908CD8-C17B-CEC9-AD18-40F86942C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017" y="6158990"/>
                <a:ext cx="35169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E33B214-9D40-2C90-6198-FA3FAB36D3AD}"/>
                  </a:ext>
                </a:extLst>
              </p:cNvPr>
              <p:cNvSpPr txBox="1"/>
              <p:nvPr/>
            </p:nvSpPr>
            <p:spPr>
              <a:xfrm>
                <a:off x="5776892" y="6140972"/>
                <a:ext cx="35169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E33B214-9D40-2C90-6198-FA3FAB36D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892" y="6140972"/>
                <a:ext cx="35169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84E37B2-F6AF-A80A-92ED-F1ABA490F872}"/>
                  </a:ext>
                </a:extLst>
              </p:cNvPr>
              <p:cNvSpPr txBox="1"/>
              <p:nvPr/>
            </p:nvSpPr>
            <p:spPr>
              <a:xfrm>
                <a:off x="9522407" y="6158990"/>
                <a:ext cx="35169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84E37B2-F6AF-A80A-92ED-F1ABA490F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2407" y="6158990"/>
                <a:ext cx="35169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7220B3E-25F4-7208-AD32-316D410D3562}"/>
                  </a:ext>
                </a:extLst>
              </p:cNvPr>
              <p:cNvSpPr txBox="1"/>
              <p:nvPr/>
            </p:nvSpPr>
            <p:spPr>
              <a:xfrm>
                <a:off x="6857812" y="5803493"/>
                <a:ext cx="14732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e>
                          <m: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7220B3E-25F4-7208-AD32-316D410D3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812" y="5803493"/>
                <a:ext cx="147320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CF321AA-D40A-5D29-409C-29469D988BD9}"/>
                  </a:ext>
                </a:extLst>
              </p:cNvPr>
              <p:cNvSpPr txBox="1"/>
              <p:nvPr/>
            </p:nvSpPr>
            <p:spPr>
              <a:xfrm>
                <a:off x="3438257" y="5803493"/>
                <a:ext cx="14732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𝑞</m:t>
                      </m:r>
                      <m:d>
                        <m:dPr>
                          <m:ctrlP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sz="2800" b="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𝑧</m:t>
                          </m:r>
                        </m:e>
                        <m:e>
                          <m:r>
                            <a:rPr lang="en-US" altLang="zh-CN" sz="2800" b="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CF321AA-D40A-5D29-409C-29469D988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257" y="5803493"/>
                <a:ext cx="147320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806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2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274319" y="212683"/>
                <a:ext cx="6463031" cy="56682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altLang="zh-CN" sz="3600" dirty="0"/>
                  <a:t>Evidence Lower Bound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600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CN" sz="3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3600" b="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sz="3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600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sz="3600" dirty="0"/>
              </a:p>
            </p:txBody>
          </p:sp>
        </mc:Choice>
        <mc:Fallback xmlns="">
          <p:sp>
            <p:nvSpPr>
              <p:cNvPr id="2" name="object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4319" y="212683"/>
                <a:ext cx="6463031" cy="566822"/>
              </a:xfrm>
              <a:prstGeom prst="rect">
                <a:avLst/>
              </a:prstGeom>
              <a:blipFill>
                <a:blip r:embed="rId3"/>
                <a:stretch>
                  <a:fillRect l="-4057" t="-22581" b="-483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CAFEF35-4C21-9F53-D3F7-1407054A5336}"/>
                  </a:ext>
                </a:extLst>
              </p:cNvPr>
              <p:cNvSpPr txBox="1"/>
              <p:nvPr/>
            </p:nvSpPr>
            <p:spPr>
              <a:xfrm>
                <a:off x="531445" y="1169419"/>
                <a:ext cx="10871201" cy="5409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log</m:t>
                      </m:r>
                      <m:r>
                        <a:rPr lang="en-US" altLang="zh-CN" sz="2800" b="0" i="0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 </m:t>
                      </m:r>
                      <m:r>
                        <a:rPr lang="en-US" altLang="zh-CN" sz="2800" b="0" i="1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sz="2800" b="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800" spc="-10" dirty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log</m:t>
                      </m:r>
                      <m:r>
                        <a:rPr lang="en-US" altLang="zh-CN" sz="2800" b="0" i="1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 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supHide m:val="on"/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𝑑𝑧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800" spc="-1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log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nary>
                        <m:naryPr>
                          <m:supHide m:val="on"/>
                          <m:ctrlPr>
                            <a:rPr lang="en-US" altLang="zh-CN" sz="2800" i="1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800" i="1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altLang="zh-CN" sz="2800" i="1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CN" sz="2800" i="1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en-US" altLang="zh-CN" sz="2800" b="0" i="1" dirty="0">
                  <a:solidFill>
                    <a:schemeClr val="bg2">
                      <a:lumMod val="9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altLang="zh-CN" sz="2800" b="0" i="1" dirty="0">
                  <a:solidFill>
                    <a:schemeClr val="bg2">
                      <a:lumMod val="9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altLang="zh-CN" sz="2800" i="1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800" i="1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altLang="zh-CN" sz="2800" i="1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2800" i="1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800" i="1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CN" sz="2800" i="1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sz="2800" i="1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800" i="1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func>
                        <m:funcPr>
                          <m:ctrlPr>
                            <a:rPr lang="en-US" altLang="zh-CN" sz="2800" i="1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80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800" b="0" i="1" smtClean="0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800" b="0" i="1" smtClean="0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CN" sz="2800" b="0" i="1" smtClean="0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CN" sz="2800" b="0" i="1" smtClean="0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zh-CN" sz="2800" b="0" i="1" smtClean="0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800" b="0" i="1" smtClean="0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zh-CN" sz="2800" b="0" i="1" smtClean="0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zh-CN" sz="2800" b="0" i="1" smtClean="0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sz="2800" b="0" i="1" smtClean="0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zh-CN" sz="2800" i="1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mbria Math" panose="02040503050406030204" pitchFamily="18" charset="0"/>
                        </a:rPr>
                        <m:t>𝑑𝑧</m:t>
                      </m:r>
                      <m:r>
                        <a:rPr lang="en-US" altLang="zh-CN" sz="2800" b="0" i="1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altLang="zh-CN" sz="2800" i="1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800" i="1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altLang="zh-CN" sz="2800" i="1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d>
                        <m:dPr>
                          <m:ctrlPr>
                            <a:rPr lang="en-US" altLang="zh-CN" sz="28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CN" sz="28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altLang="zh-CN" sz="2800" b="0" i="1" smtClean="0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e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  <m:f>
                            <m:fPr>
                              <m:ctrlP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e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CN" sz="28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CN" sz="2800" b="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e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altLang="zh-CN" sz="2800" b="0" i="1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en-US" altLang="zh-CN" sz="2800" b="0" dirty="0">
                  <a:solidFill>
                    <a:schemeClr val="bg2">
                      <a:lumMod val="90000"/>
                    </a:schemeClr>
                  </a:solidFill>
                </a:endParaRPr>
              </a:p>
              <a:p>
                <a:endParaRPr lang="en-US" altLang="zh-CN" sz="2800" b="0" i="1" dirty="0">
                  <a:solidFill>
                    <a:schemeClr val="bg2">
                      <a:lumMod val="9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d>
                        <m:d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e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𝑑𝑧</m:t>
                      </m:r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supHide m:val="on"/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en-US" altLang="zh-CN" sz="2800" i="1" dirty="0">
                  <a:latin typeface="Cambria Math" panose="02040503050406030204" pitchFamily="18" charset="0"/>
                </a:endParaRPr>
              </a:p>
              <a:p>
                <a:endParaRPr lang="en-US" altLang="zh-CN" sz="28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supHide m:val="on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/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𝑑𝑧</m:t>
                    </m:r>
                  </m:oMath>
                </a14:m>
                <a:r>
                  <a:rPr lang="en-US" altLang="zh-CN" sz="2800" b="0" dirty="0"/>
                  <a:t> =</a:t>
                </a:r>
                <a:r>
                  <a:rPr lang="en-US" altLang="zh-CN" sz="2800" spc="-10" dirty="0"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zh-CN" altLang="en-US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𝔼</m:t>
                        </m:r>
                      </m:e>
                      <m:sub>
                        <m:r>
                          <a:rPr lang="en-US" altLang="zh-CN" sz="2800" b="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𝑞</m:t>
                        </m:r>
                        <m:r>
                          <a:rPr lang="en-US" altLang="zh-CN" sz="2800" b="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(</m:t>
                        </m:r>
                        <m:r>
                          <a:rPr lang="en-US" altLang="zh-CN" sz="2800" b="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𝑧</m:t>
                        </m:r>
                        <m:r>
                          <a:rPr lang="en-US" altLang="zh-CN" sz="2800" b="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|</m:t>
                        </m:r>
                        <m:r>
                          <a:rPr lang="en-US" altLang="zh-CN" sz="2800" b="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  <m:r>
                          <a:rPr lang="en-US" altLang="zh-CN" sz="2800" b="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800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log</m:t>
                        </m:r>
                        <m:f>
                          <m:f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spc="-10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𝑝</m:t>
                            </m:r>
                            <m:r>
                              <a:rPr lang="en-US" altLang="zh-CN" sz="2800" b="0" i="1" spc="-10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(</m:t>
                            </m:r>
                            <m:r>
                              <a:rPr lang="en-US" altLang="zh-CN" sz="2800" b="0" i="1" spc="-10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  <m:r>
                              <a:rPr lang="en-US" altLang="zh-CN" sz="2800" b="0" i="1" spc="-10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,</m:t>
                            </m:r>
                            <m:r>
                              <a:rPr lang="en-US" altLang="zh-CN" sz="2800" b="0" i="1" spc="-10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𝑧</m:t>
                            </m:r>
                            <m:r>
                              <a:rPr lang="en-US" altLang="zh-CN" sz="2800" b="0" i="1" spc="-10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CN" sz="2800" b="0" i="1" spc="-10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0" i="1" spc="-10" dirty="0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𝑧</m:t>
                                </m:r>
                                <m:r>
                                  <a:rPr lang="en-US" altLang="zh-CN" sz="2800" b="0" i="1" spc="-10" dirty="0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|</m:t>
                                </m:r>
                                <m: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altLang="zh-CN" sz="2800" b="0" dirty="0"/>
                  <a:t> </a:t>
                </a:r>
              </a:p>
              <a:p>
                <a:endParaRPr lang="en-US" altLang="zh-CN" sz="2800" b="0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CAFEF35-4C21-9F53-D3F7-1407054A5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45" y="1169419"/>
                <a:ext cx="10871201" cy="54095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: 圆角 2">
            <a:extLst>
              <a:ext uri="{FF2B5EF4-FFF2-40B4-BE49-F238E27FC236}">
                <a16:creationId xmlns:a16="http://schemas.microsoft.com/office/drawing/2014/main" id="{5FBD06ED-3269-D7E8-C7C5-3CE54F461D78}"/>
              </a:ext>
            </a:extLst>
          </p:cNvPr>
          <p:cNvSpPr/>
          <p:nvPr/>
        </p:nvSpPr>
        <p:spPr>
          <a:xfrm>
            <a:off x="4385714" y="5228493"/>
            <a:ext cx="2788809" cy="82842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B0D514D-CC5E-B7D3-37D4-7A21A13A81D1}"/>
                  </a:ext>
                </a:extLst>
              </p:cNvPr>
              <p:cNvSpPr txBox="1"/>
              <p:nvPr/>
            </p:nvSpPr>
            <p:spPr>
              <a:xfrm>
                <a:off x="7061484" y="5903893"/>
                <a:ext cx="3884247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tx1"/>
                    </a:solidFill>
                    <a:latin typeface="Calibri Light" panose="020F0302020204030204" pitchFamily="34" charset="0"/>
                  </a:rPr>
                  <a:t>Lower Bound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spc="-1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log</m:t>
                    </m:r>
                    <m:sSub>
                      <m:sSubPr>
                        <m:ctrlPr>
                          <a:rPr lang="en-US" altLang="zh-CN" sz="2800" i="1" spc="-1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800" i="1" spc="-1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 </m:t>
                        </m:r>
                        <m:r>
                          <a:rPr lang="en-US" altLang="zh-CN" sz="2800" i="1" spc="-1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800" i="1" spc="-1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CN" sz="2800" i="1" spc="-1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800" b="0" i="1" spc="-1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zh-CN" sz="2800" b="1" dirty="0">
                  <a:solidFill>
                    <a:schemeClr val="tx1"/>
                  </a:solidFill>
                  <a:latin typeface="Calibri Light" panose="020F03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spc="-10" dirty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ELBO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B0D514D-CC5E-B7D3-37D4-7A21A13A8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484" y="5903893"/>
                <a:ext cx="3884247" cy="954107"/>
              </a:xfrm>
              <a:prstGeom prst="rect">
                <a:avLst/>
              </a:prstGeom>
              <a:blipFill>
                <a:blip r:embed="rId5"/>
                <a:stretch>
                  <a:fillRect l="-3135" t="-5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18126C6F-4567-6785-1F45-EBD97D941853}"/>
              </a:ext>
            </a:extLst>
          </p:cNvPr>
          <p:cNvSpPr txBox="1"/>
          <p:nvPr/>
        </p:nvSpPr>
        <p:spPr>
          <a:xfrm>
            <a:off x="4030622" y="1930400"/>
            <a:ext cx="31183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Encoder, can be any distribution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7139F47-62FE-9BC4-3910-A300BB2EC433}"/>
              </a:ext>
            </a:extLst>
          </p:cNvPr>
          <p:cNvCxnSpPr>
            <a:cxnSpLocks/>
          </p:cNvCxnSpPr>
          <p:nvPr/>
        </p:nvCxnSpPr>
        <p:spPr>
          <a:xfrm>
            <a:off x="4569557" y="4984750"/>
            <a:ext cx="34583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7DC2637-C1E6-4394-23FA-03629F866F7E}"/>
                  </a:ext>
                </a:extLst>
              </p:cNvPr>
              <p:cNvSpPr txBox="1"/>
              <p:nvPr/>
            </p:nvSpPr>
            <p:spPr>
              <a:xfrm>
                <a:off x="7889937" y="4781363"/>
                <a:ext cx="394912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800" i="1" smtClean="0">
                          <a:latin typeface="Cambria Math" panose="02040503050406030204" pitchFamily="18" charset="0"/>
                        </a:rPr>
                        <m:t>𝐾𝐿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))≥0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7DC2637-C1E6-4394-23FA-03629F866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937" y="4781363"/>
                <a:ext cx="394912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78BEDB3D-8689-83FD-8583-92F7B647E5AD}"/>
              </a:ext>
            </a:extLst>
          </p:cNvPr>
          <p:cNvCxnSpPr>
            <a:cxnSpLocks/>
          </p:cNvCxnSpPr>
          <p:nvPr/>
        </p:nvCxnSpPr>
        <p:spPr>
          <a:xfrm>
            <a:off x="3905229" y="2016959"/>
            <a:ext cx="96096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396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2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274319" y="212683"/>
                <a:ext cx="1770071" cy="56682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3600" b="0" i="0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ELBO</m:t>
                      </m:r>
                      <m:d>
                        <m:dPr>
                          <m:ctrlPr>
                            <a:rPr lang="en-US" altLang="zh-CN" sz="36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sz="3600" b="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sz="3600" dirty="0"/>
              </a:p>
            </p:txBody>
          </p:sp>
        </mc:Choice>
        <mc:Fallback xmlns="">
          <p:sp>
            <p:nvSpPr>
              <p:cNvPr id="2" name="object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4319" y="212683"/>
                <a:ext cx="1770071" cy="5668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C31DA9EA-F87A-2F5B-A799-D343AEE10907}"/>
              </a:ext>
            </a:extLst>
          </p:cNvPr>
          <p:cNvSpPr/>
          <p:nvPr/>
        </p:nvSpPr>
        <p:spPr>
          <a:xfrm>
            <a:off x="1539630" y="1348597"/>
            <a:ext cx="7291755" cy="1425975"/>
          </a:xfrm>
          <a:custGeom>
            <a:avLst/>
            <a:gdLst>
              <a:gd name="connsiteX0" fmla="*/ 0 w 7674708"/>
              <a:gd name="connsiteY0" fmla="*/ 39420 h 977653"/>
              <a:gd name="connsiteX1" fmla="*/ 4204677 w 7674708"/>
              <a:gd name="connsiteY1" fmla="*/ 94128 h 977653"/>
              <a:gd name="connsiteX2" fmla="*/ 4931508 w 7674708"/>
              <a:gd name="connsiteY2" fmla="*/ 860036 h 977653"/>
              <a:gd name="connsiteX3" fmla="*/ 5955323 w 7674708"/>
              <a:gd name="connsiteY3" fmla="*/ 344220 h 977653"/>
              <a:gd name="connsiteX4" fmla="*/ 6119447 w 7674708"/>
              <a:gd name="connsiteY4" fmla="*/ 977266 h 977653"/>
              <a:gd name="connsiteX5" fmla="*/ 6666523 w 7674708"/>
              <a:gd name="connsiteY5" fmla="*/ 234805 h 977653"/>
              <a:gd name="connsiteX6" fmla="*/ 6861908 w 7674708"/>
              <a:gd name="connsiteY6" fmla="*/ 899113 h 977653"/>
              <a:gd name="connsiteX7" fmla="*/ 7674708 w 7674708"/>
              <a:gd name="connsiteY7" fmla="*/ 172282 h 977653"/>
              <a:gd name="connsiteX0" fmla="*/ 0 w 7674708"/>
              <a:gd name="connsiteY0" fmla="*/ 512951 h 1451184"/>
              <a:gd name="connsiteX1" fmla="*/ 984738 w 7674708"/>
              <a:gd name="connsiteY1" fmla="*/ 20582 h 1451184"/>
              <a:gd name="connsiteX2" fmla="*/ 4931508 w 7674708"/>
              <a:gd name="connsiteY2" fmla="*/ 1333567 h 1451184"/>
              <a:gd name="connsiteX3" fmla="*/ 5955323 w 7674708"/>
              <a:gd name="connsiteY3" fmla="*/ 817751 h 1451184"/>
              <a:gd name="connsiteX4" fmla="*/ 6119447 w 7674708"/>
              <a:gd name="connsiteY4" fmla="*/ 1450797 h 1451184"/>
              <a:gd name="connsiteX5" fmla="*/ 6666523 w 7674708"/>
              <a:gd name="connsiteY5" fmla="*/ 708336 h 1451184"/>
              <a:gd name="connsiteX6" fmla="*/ 6861908 w 7674708"/>
              <a:gd name="connsiteY6" fmla="*/ 1372644 h 1451184"/>
              <a:gd name="connsiteX7" fmla="*/ 7674708 w 7674708"/>
              <a:gd name="connsiteY7" fmla="*/ 645813 h 1451184"/>
              <a:gd name="connsiteX0" fmla="*/ 0 w 7674708"/>
              <a:gd name="connsiteY0" fmla="*/ 504491 h 1442724"/>
              <a:gd name="connsiteX1" fmla="*/ 984738 w 7674708"/>
              <a:gd name="connsiteY1" fmla="*/ 12122 h 1442724"/>
              <a:gd name="connsiteX2" fmla="*/ 4931508 w 7674708"/>
              <a:gd name="connsiteY2" fmla="*/ 1325107 h 1442724"/>
              <a:gd name="connsiteX3" fmla="*/ 5955323 w 7674708"/>
              <a:gd name="connsiteY3" fmla="*/ 809291 h 1442724"/>
              <a:gd name="connsiteX4" fmla="*/ 6119447 w 7674708"/>
              <a:gd name="connsiteY4" fmla="*/ 1442337 h 1442724"/>
              <a:gd name="connsiteX5" fmla="*/ 6666523 w 7674708"/>
              <a:gd name="connsiteY5" fmla="*/ 699876 h 1442724"/>
              <a:gd name="connsiteX6" fmla="*/ 6861908 w 7674708"/>
              <a:gd name="connsiteY6" fmla="*/ 1364184 h 1442724"/>
              <a:gd name="connsiteX7" fmla="*/ 7674708 w 7674708"/>
              <a:gd name="connsiteY7" fmla="*/ 637353 h 1442724"/>
              <a:gd name="connsiteX0" fmla="*/ 0 w 7674708"/>
              <a:gd name="connsiteY0" fmla="*/ 823018 h 1761251"/>
              <a:gd name="connsiteX1" fmla="*/ 1055076 w 7674708"/>
              <a:gd name="connsiteY1" fmla="*/ 10219 h 1761251"/>
              <a:gd name="connsiteX2" fmla="*/ 4931508 w 7674708"/>
              <a:gd name="connsiteY2" fmla="*/ 1643634 h 1761251"/>
              <a:gd name="connsiteX3" fmla="*/ 5955323 w 7674708"/>
              <a:gd name="connsiteY3" fmla="*/ 1127818 h 1761251"/>
              <a:gd name="connsiteX4" fmla="*/ 6119447 w 7674708"/>
              <a:gd name="connsiteY4" fmla="*/ 1760864 h 1761251"/>
              <a:gd name="connsiteX5" fmla="*/ 6666523 w 7674708"/>
              <a:gd name="connsiteY5" fmla="*/ 1018403 h 1761251"/>
              <a:gd name="connsiteX6" fmla="*/ 6861908 w 7674708"/>
              <a:gd name="connsiteY6" fmla="*/ 1682711 h 1761251"/>
              <a:gd name="connsiteX7" fmla="*/ 7674708 w 7674708"/>
              <a:gd name="connsiteY7" fmla="*/ 955880 h 1761251"/>
              <a:gd name="connsiteX0" fmla="*/ 0 w 7674708"/>
              <a:gd name="connsiteY0" fmla="*/ 812903 h 1751230"/>
              <a:gd name="connsiteX1" fmla="*/ 1055076 w 7674708"/>
              <a:gd name="connsiteY1" fmla="*/ 104 h 1751230"/>
              <a:gd name="connsiteX2" fmla="*/ 2407139 w 7674708"/>
              <a:gd name="connsiteY2" fmla="*/ 875427 h 1751230"/>
              <a:gd name="connsiteX3" fmla="*/ 5955323 w 7674708"/>
              <a:gd name="connsiteY3" fmla="*/ 1117703 h 1751230"/>
              <a:gd name="connsiteX4" fmla="*/ 6119447 w 7674708"/>
              <a:gd name="connsiteY4" fmla="*/ 1750749 h 1751230"/>
              <a:gd name="connsiteX5" fmla="*/ 6666523 w 7674708"/>
              <a:gd name="connsiteY5" fmla="*/ 1008288 h 1751230"/>
              <a:gd name="connsiteX6" fmla="*/ 6861908 w 7674708"/>
              <a:gd name="connsiteY6" fmla="*/ 1672596 h 1751230"/>
              <a:gd name="connsiteX7" fmla="*/ 7674708 w 7674708"/>
              <a:gd name="connsiteY7" fmla="*/ 945765 h 1751230"/>
              <a:gd name="connsiteX0" fmla="*/ 0 w 7674708"/>
              <a:gd name="connsiteY0" fmla="*/ 812903 h 1751230"/>
              <a:gd name="connsiteX1" fmla="*/ 1055076 w 7674708"/>
              <a:gd name="connsiteY1" fmla="*/ 104 h 1751230"/>
              <a:gd name="connsiteX2" fmla="*/ 2407139 w 7674708"/>
              <a:gd name="connsiteY2" fmla="*/ 875427 h 1751230"/>
              <a:gd name="connsiteX3" fmla="*/ 5955323 w 7674708"/>
              <a:gd name="connsiteY3" fmla="*/ 1117703 h 1751230"/>
              <a:gd name="connsiteX4" fmla="*/ 6119447 w 7674708"/>
              <a:gd name="connsiteY4" fmla="*/ 1750749 h 1751230"/>
              <a:gd name="connsiteX5" fmla="*/ 6666523 w 7674708"/>
              <a:gd name="connsiteY5" fmla="*/ 1008288 h 1751230"/>
              <a:gd name="connsiteX6" fmla="*/ 6861908 w 7674708"/>
              <a:gd name="connsiteY6" fmla="*/ 1672596 h 1751230"/>
              <a:gd name="connsiteX7" fmla="*/ 7674708 w 7674708"/>
              <a:gd name="connsiteY7" fmla="*/ 945765 h 1751230"/>
              <a:gd name="connsiteX0" fmla="*/ 0 w 7674708"/>
              <a:gd name="connsiteY0" fmla="*/ 812903 h 1751230"/>
              <a:gd name="connsiteX1" fmla="*/ 1055076 w 7674708"/>
              <a:gd name="connsiteY1" fmla="*/ 104 h 1751230"/>
              <a:gd name="connsiteX2" fmla="*/ 2407139 w 7674708"/>
              <a:gd name="connsiteY2" fmla="*/ 875427 h 1751230"/>
              <a:gd name="connsiteX3" fmla="*/ 5955323 w 7674708"/>
              <a:gd name="connsiteY3" fmla="*/ 1117703 h 1751230"/>
              <a:gd name="connsiteX4" fmla="*/ 6119447 w 7674708"/>
              <a:gd name="connsiteY4" fmla="*/ 1750749 h 1751230"/>
              <a:gd name="connsiteX5" fmla="*/ 6666523 w 7674708"/>
              <a:gd name="connsiteY5" fmla="*/ 1008288 h 1751230"/>
              <a:gd name="connsiteX6" fmla="*/ 6861908 w 7674708"/>
              <a:gd name="connsiteY6" fmla="*/ 1672596 h 1751230"/>
              <a:gd name="connsiteX7" fmla="*/ 7674708 w 7674708"/>
              <a:gd name="connsiteY7" fmla="*/ 945765 h 1751230"/>
              <a:gd name="connsiteX0" fmla="*/ 0 w 7674708"/>
              <a:gd name="connsiteY0" fmla="*/ 812929 h 1751254"/>
              <a:gd name="connsiteX1" fmla="*/ 1055076 w 7674708"/>
              <a:gd name="connsiteY1" fmla="*/ 130 h 1751254"/>
              <a:gd name="connsiteX2" fmla="*/ 1586524 w 7674708"/>
              <a:gd name="connsiteY2" fmla="*/ 883268 h 1751254"/>
              <a:gd name="connsiteX3" fmla="*/ 5955323 w 7674708"/>
              <a:gd name="connsiteY3" fmla="*/ 1117729 h 1751254"/>
              <a:gd name="connsiteX4" fmla="*/ 6119447 w 7674708"/>
              <a:gd name="connsiteY4" fmla="*/ 1750775 h 1751254"/>
              <a:gd name="connsiteX5" fmla="*/ 6666523 w 7674708"/>
              <a:gd name="connsiteY5" fmla="*/ 1008314 h 1751254"/>
              <a:gd name="connsiteX6" fmla="*/ 6861908 w 7674708"/>
              <a:gd name="connsiteY6" fmla="*/ 1672622 h 1751254"/>
              <a:gd name="connsiteX7" fmla="*/ 7674708 w 7674708"/>
              <a:gd name="connsiteY7" fmla="*/ 945791 h 1751254"/>
              <a:gd name="connsiteX0" fmla="*/ 0 w 7698154"/>
              <a:gd name="connsiteY0" fmla="*/ 844100 h 1751164"/>
              <a:gd name="connsiteX1" fmla="*/ 1078522 w 7698154"/>
              <a:gd name="connsiteY1" fmla="*/ 40 h 1751164"/>
              <a:gd name="connsiteX2" fmla="*/ 1609970 w 7698154"/>
              <a:gd name="connsiteY2" fmla="*/ 883178 h 1751164"/>
              <a:gd name="connsiteX3" fmla="*/ 5978769 w 7698154"/>
              <a:gd name="connsiteY3" fmla="*/ 1117639 h 1751164"/>
              <a:gd name="connsiteX4" fmla="*/ 6142893 w 7698154"/>
              <a:gd name="connsiteY4" fmla="*/ 1750685 h 1751164"/>
              <a:gd name="connsiteX5" fmla="*/ 6689969 w 7698154"/>
              <a:gd name="connsiteY5" fmla="*/ 1008224 h 1751164"/>
              <a:gd name="connsiteX6" fmla="*/ 6885354 w 7698154"/>
              <a:gd name="connsiteY6" fmla="*/ 1672532 h 1751164"/>
              <a:gd name="connsiteX7" fmla="*/ 7698154 w 7698154"/>
              <a:gd name="connsiteY7" fmla="*/ 945701 h 1751164"/>
              <a:gd name="connsiteX0" fmla="*/ 0 w 7698154"/>
              <a:gd name="connsiteY0" fmla="*/ 890255 h 1797319"/>
              <a:gd name="connsiteX1" fmla="*/ 1078522 w 7698154"/>
              <a:gd name="connsiteY1" fmla="*/ 46195 h 1797319"/>
              <a:gd name="connsiteX2" fmla="*/ 1609970 w 7698154"/>
              <a:gd name="connsiteY2" fmla="*/ 929333 h 1797319"/>
              <a:gd name="connsiteX3" fmla="*/ 5978769 w 7698154"/>
              <a:gd name="connsiteY3" fmla="*/ 1163794 h 1797319"/>
              <a:gd name="connsiteX4" fmla="*/ 6142893 w 7698154"/>
              <a:gd name="connsiteY4" fmla="*/ 1796840 h 1797319"/>
              <a:gd name="connsiteX5" fmla="*/ 6689969 w 7698154"/>
              <a:gd name="connsiteY5" fmla="*/ 1054379 h 1797319"/>
              <a:gd name="connsiteX6" fmla="*/ 6885354 w 7698154"/>
              <a:gd name="connsiteY6" fmla="*/ 1718687 h 1797319"/>
              <a:gd name="connsiteX7" fmla="*/ 7698154 w 7698154"/>
              <a:gd name="connsiteY7" fmla="*/ 991856 h 1797319"/>
              <a:gd name="connsiteX0" fmla="*/ 0 w 8088923"/>
              <a:gd name="connsiteY0" fmla="*/ 851900 h 1751149"/>
              <a:gd name="connsiteX1" fmla="*/ 1469291 w 8088923"/>
              <a:gd name="connsiteY1" fmla="*/ 25 h 1751149"/>
              <a:gd name="connsiteX2" fmla="*/ 2000739 w 8088923"/>
              <a:gd name="connsiteY2" fmla="*/ 883163 h 1751149"/>
              <a:gd name="connsiteX3" fmla="*/ 6369538 w 8088923"/>
              <a:gd name="connsiteY3" fmla="*/ 1117624 h 1751149"/>
              <a:gd name="connsiteX4" fmla="*/ 6533662 w 8088923"/>
              <a:gd name="connsiteY4" fmla="*/ 1750670 h 1751149"/>
              <a:gd name="connsiteX5" fmla="*/ 7080738 w 8088923"/>
              <a:gd name="connsiteY5" fmla="*/ 1008209 h 1751149"/>
              <a:gd name="connsiteX6" fmla="*/ 7276123 w 8088923"/>
              <a:gd name="connsiteY6" fmla="*/ 1672517 h 1751149"/>
              <a:gd name="connsiteX7" fmla="*/ 8088923 w 8088923"/>
              <a:gd name="connsiteY7" fmla="*/ 945686 h 1751149"/>
              <a:gd name="connsiteX0" fmla="*/ 0 w 8088923"/>
              <a:gd name="connsiteY0" fmla="*/ 851901 h 1751150"/>
              <a:gd name="connsiteX1" fmla="*/ 1469291 w 8088923"/>
              <a:gd name="connsiteY1" fmla="*/ 26 h 1751150"/>
              <a:gd name="connsiteX2" fmla="*/ 2000739 w 8088923"/>
              <a:gd name="connsiteY2" fmla="*/ 883164 h 1751150"/>
              <a:gd name="connsiteX3" fmla="*/ 6369538 w 8088923"/>
              <a:gd name="connsiteY3" fmla="*/ 1117625 h 1751150"/>
              <a:gd name="connsiteX4" fmla="*/ 6533662 w 8088923"/>
              <a:gd name="connsiteY4" fmla="*/ 1750671 h 1751150"/>
              <a:gd name="connsiteX5" fmla="*/ 7080738 w 8088923"/>
              <a:gd name="connsiteY5" fmla="*/ 1008210 h 1751150"/>
              <a:gd name="connsiteX6" fmla="*/ 7276123 w 8088923"/>
              <a:gd name="connsiteY6" fmla="*/ 1672518 h 1751150"/>
              <a:gd name="connsiteX7" fmla="*/ 8088923 w 8088923"/>
              <a:gd name="connsiteY7" fmla="*/ 945687 h 1751150"/>
              <a:gd name="connsiteX0" fmla="*/ 0 w 8088923"/>
              <a:gd name="connsiteY0" fmla="*/ 860095 h 1759271"/>
              <a:gd name="connsiteX1" fmla="*/ 1469291 w 8088923"/>
              <a:gd name="connsiteY1" fmla="*/ 8220 h 1759271"/>
              <a:gd name="connsiteX2" fmla="*/ 1664678 w 8088923"/>
              <a:gd name="connsiteY2" fmla="*/ 1461882 h 1759271"/>
              <a:gd name="connsiteX3" fmla="*/ 6369538 w 8088923"/>
              <a:gd name="connsiteY3" fmla="*/ 1125819 h 1759271"/>
              <a:gd name="connsiteX4" fmla="*/ 6533662 w 8088923"/>
              <a:gd name="connsiteY4" fmla="*/ 1758865 h 1759271"/>
              <a:gd name="connsiteX5" fmla="*/ 7080738 w 8088923"/>
              <a:gd name="connsiteY5" fmla="*/ 1016404 h 1759271"/>
              <a:gd name="connsiteX6" fmla="*/ 7276123 w 8088923"/>
              <a:gd name="connsiteY6" fmla="*/ 1680712 h 1759271"/>
              <a:gd name="connsiteX7" fmla="*/ 8088923 w 8088923"/>
              <a:gd name="connsiteY7" fmla="*/ 953881 h 1759271"/>
              <a:gd name="connsiteX0" fmla="*/ 0 w 8088923"/>
              <a:gd name="connsiteY0" fmla="*/ 860095 h 1761979"/>
              <a:gd name="connsiteX1" fmla="*/ 1469291 w 8088923"/>
              <a:gd name="connsiteY1" fmla="*/ 8220 h 1761979"/>
              <a:gd name="connsiteX2" fmla="*/ 1664678 w 8088923"/>
              <a:gd name="connsiteY2" fmla="*/ 1461882 h 1761979"/>
              <a:gd name="connsiteX3" fmla="*/ 2696307 w 8088923"/>
              <a:gd name="connsiteY3" fmla="*/ 664712 h 1761979"/>
              <a:gd name="connsiteX4" fmla="*/ 6533662 w 8088923"/>
              <a:gd name="connsiteY4" fmla="*/ 1758865 h 1761979"/>
              <a:gd name="connsiteX5" fmla="*/ 7080738 w 8088923"/>
              <a:gd name="connsiteY5" fmla="*/ 1016404 h 1761979"/>
              <a:gd name="connsiteX6" fmla="*/ 7276123 w 8088923"/>
              <a:gd name="connsiteY6" fmla="*/ 1680712 h 1761979"/>
              <a:gd name="connsiteX7" fmla="*/ 8088923 w 8088923"/>
              <a:gd name="connsiteY7" fmla="*/ 953881 h 1761979"/>
              <a:gd name="connsiteX0" fmla="*/ 0 w 8088923"/>
              <a:gd name="connsiteY0" fmla="*/ 860095 h 1684092"/>
              <a:gd name="connsiteX1" fmla="*/ 1469291 w 8088923"/>
              <a:gd name="connsiteY1" fmla="*/ 8220 h 1684092"/>
              <a:gd name="connsiteX2" fmla="*/ 1664678 w 8088923"/>
              <a:gd name="connsiteY2" fmla="*/ 1461882 h 1684092"/>
              <a:gd name="connsiteX3" fmla="*/ 2696307 w 8088923"/>
              <a:gd name="connsiteY3" fmla="*/ 664712 h 1684092"/>
              <a:gd name="connsiteX4" fmla="*/ 3266831 w 8088923"/>
              <a:gd name="connsiteY4" fmla="*/ 1680711 h 1684092"/>
              <a:gd name="connsiteX5" fmla="*/ 7080738 w 8088923"/>
              <a:gd name="connsiteY5" fmla="*/ 1016404 h 1684092"/>
              <a:gd name="connsiteX6" fmla="*/ 7276123 w 8088923"/>
              <a:gd name="connsiteY6" fmla="*/ 1680712 h 1684092"/>
              <a:gd name="connsiteX7" fmla="*/ 8088923 w 8088923"/>
              <a:gd name="connsiteY7" fmla="*/ 953881 h 1684092"/>
              <a:gd name="connsiteX0" fmla="*/ 0 w 8088923"/>
              <a:gd name="connsiteY0" fmla="*/ 860095 h 1949199"/>
              <a:gd name="connsiteX1" fmla="*/ 1469291 w 8088923"/>
              <a:gd name="connsiteY1" fmla="*/ 8220 h 1949199"/>
              <a:gd name="connsiteX2" fmla="*/ 1664678 w 8088923"/>
              <a:gd name="connsiteY2" fmla="*/ 1461882 h 1949199"/>
              <a:gd name="connsiteX3" fmla="*/ 2696307 w 8088923"/>
              <a:gd name="connsiteY3" fmla="*/ 664712 h 1949199"/>
              <a:gd name="connsiteX4" fmla="*/ 3266831 w 8088923"/>
              <a:gd name="connsiteY4" fmla="*/ 1680711 h 1949199"/>
              <a:gd name="connsiteX5" fmla="*/ 7080738 w 8088923"/>
              <a:gd name="connsiteY5" fmla="*/ 1016404 h 1949199"/>
              <a:gd name="connsiteX6" fmla="*/ 7276123 w 8088923"/>
              <a:gd name="connsiteY6" fmla="*/ 1680712 h 1949199"/>
              <a:gd name="connsiteX7" fmla="*/ 8088923 w 8088923"/>
              <a:gd name="connsiteY7" fmla="*/ 953881 h 1949199"/>
              <a:gd name="connsiteX0" fmla="*/ 0 w 8088923"/>
              <a:gd name="connsiteY0" fmla="*/ 851902 h 1950287"/>
              <a:gd name="connsiteX1" fmla="*/ 1469291 w 8088923"/>
              <a:gd name="connsiteY1" fmla="*/ 27 h 1950287"/>
              <a:gd name="connsiteX2" fmla="*/ 1883509 w 8088923"/>
              <a:gd name="connsiteY2" fmla="*/ 883166 h 1950287"/>
              <a:gd name="connsiteX3" fmla="*/ 2696307 w 8088923"/>
              <a:gd name="connsiteY3" fmla="*/ 656519 h 1950287"/>
              <a:gd name="connsiteX4" fmla="*/ 3266831 w 8088923"/>
              <a:gd name="connsiteY4" fmla="*/ 1672518 h 1950287"/>
              <a:gd name="connsiteX5" fmla="*/ 7080738 w 8088923"/>
              <a:gd name="connsiteY5" fmla="*/ 1008211 h 1950287"/>
              <a:gd name="connsiteX6" fmla="*/ 7276123 w 8088923"/>
              <a:gd name="connsiteY6" fmla="*/ 1672519 h 1950287"/>
              <a:gd name="connsiteX7" fmla="*/ 8088923 w 8088923"/>
              <a:gd name="connsiteY7" fmla="*/ 945688 h 1950287"/>
              <a:gd name="connsiteX0" fmla="*/ 0 w 8088923"/>
              <a:gd name="connsiteY0" fmla="*/ 851902 h 1680756"/>
              <a:gd name="connsiteX1" fmla="*/ 1469291 w 8088923"/>
              <a:gd name="connsiteY1" fmla="*/ 27 h 1680756"/>
              <a:gd name="connsiteX2" fmla="*/ 1883509 w 8088923"/>
              <a:gd name="connsiteY2" fmla="*/ 883166 h 1680756"/>
              <a:gd name="connsiteX3" fmla="*/ 3454400 w 8088923"/>
              <a:gd name="connsiteY3" fmla="*/ 437689 h 1680756"/>
              <a:gd name="connsiteX4" fmla="*/ 3266831 w 8088923"/>
              <a:gd name="connsiteY4" fmla="*/ 1672518 h 1680756"/>
              <a:gd name="connsiteX5" fmla="*/ 7080738 w 8088923"/>
              <a:gd name="connsiteY5" fmla="*/ 1008211 h 1680756"/>
              <a:gd name="connsiteX6" fmla="*/ 7276123 w 8088923"/>
              <a:gd name="connsiteY6" fmla="*/ 1672519 h 1680756"/>
              <a:gd name="connsiteX7" fmla="*/ 8088923 w 8088923"/>
              <a:gd name="connsiteY7" fmla="*/ 945688 h 1680756"/>
              <a:gd name="connsiteX0" fmla="*/ 0 w 8088923"/>
              <a:gd name="connsiteY0" fmla="*/ 851902 h 1682339"/>
              <a:gd name="connsiteX1" fmla="*/ 1469291 w 8088923"/>
              <a:gd name="connsiteY1" fmla="*/ 27 h 1682339"/>
              <a:gd name="connsiteX2" fmla="*/ 1883509 w 8088923"/>
              <a:gd name="connsiteY2" fmla="*/ 883166 h 1682339"/>
              <a:gd name="connsiteX3" fmla="*/ 3454400 w 8088923"/>
              <a:gd name="connsiteY3" fmla="*/ 437689 h 1682339"/>
              <a:gd name="connsiteX4" fmla="*/ 3266831 w 8088923"/>
              <a:gd name="connsiteY4" fmla="*/ 1672518 h 1682339"/>
              <a:gd name="connsiteX5" fmla="*/ 4564185 w 8088923"/>
              <a:gd name="connsiteY5" fmla="*/ 1016027 h 1682339"/>
              <a:gd name="connsiteX6" fmla="*/ 7080738 w 8088923"/>
              <a:gd name="connsiteY6" fmla="*/ 1008211 h 1682339"/>
              <a:gd name="connsiteX7" fmla="*/ 7276123 w 8088923"/>
              <a:gd name="connsiteY7" fmla="*/ 1672519 h 1682339"/>
              <a:gd name="connsiteX8" fmla="*/ 8088923 w 8088923"/>
              <a:gd name="connsiteY8" fmla="*/ 945688 h 1682339"/>
              <a:gd name="connsiteX0" fmla="*/ 0 w 8088923"/>
              <a:gd name="connsiteY0" fmla="*/ 851902 h 1672661"/>
              <a:gd name="connsiteX1" fmla="*/ 1469291 w 8088923"/>
              <a:gd name="connsiteY1" fmla="*/ 27 h 1672661"/>
              <a:gd name="connsiteX2" fmla="*/ 1883509 w 8088923"/>
              <a:gd name="connsiteY2" fmla="*/ 883166 h 1672661"/>
              <a:gd name="connsiteX3" fmla="*/ 3454400 w 8088923"/>
              <a:gd name="connsiteY3" fmla="*/ 437689 h 1672661"/>
              <a:gd name="connsiteX4" fmla="*/ 3712308 w 8088923"/>
              <a:gd name="connsiteY4" fmla="*/ 1414610 h 1672661"/>
              <a:gd name="connsiteX5" fmla="*/ 4564185 w 8088923"/>
              <a:gd name="connsiteY5" fmla="*/ 1016027 h 1672661"/>
              <a:gd name="connsiteX6" fmla="*/ 7080738 w 8088923"/>
              <a:gd name="connsiteY6" fmla="*/ 1008211 h 1672661"/>
              <a:gd name="connsiteX7" fmla="*/ 7276123 w 8088923"/>
              <a:gd name="connsiteY7" fmla="*/ 1672519 h 1672661"/>
              <a:gd name="connsiteX8" fmla="*/ 8088923 w 8088923"/>
              <a:gd name="connsiteY8" fmla="*/ 945688 h 1672661"/>
              <a:gd name="connsiteX0" fmla="*/ 0 w 8088923"/>
              <a:gd name="connsiteY0" fmla="*/ 851902 h 1672661"/>
              <a:gd name="connsiteX1" fmla="*/ 1469291 w 8088923"/>
              <a:gd name="connsiteY1" fmla="*/ 27 h 1672661"/>
              <a:gd name="connsiteX2" fmla="*/ 1883509 w 8088923"/>
              <a:gd name="connsiteY2" fmla="*/ 883166 h 1672661"/>
              <a:gd name="connsiteX3" fmla="*/ 3454400 w 8088923"/>
              <a:gd name="connsiteY3" fmla="*/ 437689 h 1672661"/>
              <a:gd name="connsiteX4" fmla="*/ 3712308 w 8088923"/>
              <a:gd name="connsiteY4" fmla="*/ 1414610 h 1672661"/>
              <a:gd name="connsiteX5" fmla="*/ 4564185 w 8088923"/>
              <a:gd name="connsiteY5" fmla="*/ 1016027 h 1672661"/>
              <a:gd name="connsiteX6" fmla="*/ 7080738 w 8088923"/>
              <a:gd name="connsiteY6" fmla="*/ 1008211 h 1672661"/>
              <a:gd name="connsiteX7" fmla="*/ 7276123 w 8088923"/>
              <a:gd name="connsiteY7" fmla="*/ 1672519 h 1672661"/>
              <a:gd name="connsiteX8" fmla="*/ 8088923 w 8088923"/>
              <a:gd name="connsiteY8" fmla="*/ 945688 h 1672661"/>
              <a:gd name="connsiteX0" fmla="*/ 0 w 8088923"/>
              <a:gd name="connsiteY0" fmla="*/ 851902 h 1672670"/>
              <a:gd name="connsiteX1" fmla="*/ 1469291 w 8088923"/>
              <a:gd name="connsiteY1" fmla="*/ 27 h 1672670"/>
              <a:gd name="connsiteX2" fmla="*/ 1883509 w 8088923"/>
              <a:gd name="connsiteY2" fmla="*/ 883166 h 1672670"/>
              <a:gd name="connsiteX3" fmla="*/ 3454400 w 8088923"/>
              <a:gd name="connsiteY3" fmla="*/ 437689 h 1672670"/>
              <a:gd name="connsiteX4" fmla="*/ 3712308 w 8088923"/>
              <a:gd name="connsiteY4" fmla="*/ 1414610 h 1672670"/>
              <a:gd name="connsiteX5" fmla="*/ 5040923 w 8088923"/>
              <a:gd name="connsiteY5" fmla="*/ 805011 h 1672670"/>
              <a:gd name="connsiteX6" fmla="*/ 7080738 w 8088923"/>
              <a:gd name="connsiteY6" fmla="*/ 1008211 h 1672670"/>
              <a:gd name="connsiteX7" fmla="*/ 7276123 w 8088923"/>
              <a:gd name="connsiteY7" fmla="*/ 1672519 h 1672670"/>
              <a:gd name="connsiteX8" fmla="*/ 8088923 w 8088923"/>
              <a:gd name="connsiteY8" fmla="*/ 945688 h 1672670"/>
              <a:gd name="connsiteX0" fmla="*/ 0 w 8088923"/>
              <a:gd name="connsiteY0" fmla="*/ 851902 h 1508598"/>
              <a:gd name="connsiteX1" fmla="*/ 1469291 w 8088923"/>
              <a:gd name="connsiteY1" fmla="*/ 27 h 1508598"/>
              <a:gd name="connsiteX2" fmla="*/ 1883509 w 8088923"/>
              <a:gd name="connsiteY2" fmla="*/ 883166 h 1508598"/>
              <a:gd name="connsiteX3" fmla="*/ 3454400 w 8088923"/>
              <a:gd name="connsiteY3" fmla="*/ 437689 h 1508598"/>
              <a:gd name="connsiteX4" fmla="*/ 3712308 w 8088923"/>
              <a:gd name="connsiteY4" fmla="*/ 1414610 h 1508598"/>
              <a:gd name="connsiteX5" fmla="*/ 5040923 w 8088923"/>
              <a:gd name="connsiteY5" fmla="*/ 805011 h 1508598"/>
              <a:gd name="connsiteX6" fmla="*/ 7080738 w 8088923"/>
              <a:gd name="connsiteY6" fmla="*/ 1008211 h 1508598"/>
              <a:gd name="connsiteX7" fmla="*/ 7299569 w 8088923"/>
              <a:gd name="connsiteY7" fmla="*/ 1508395 h 1508598"/>
              <a:gd name="connsiteX8" fmla="*/ 8088923 w 8088923"/>
              <a:gd name="connsiteY8" fmla="*/ 945688 h 1508598"/>
              <a:gd name="connsiteX0" fmla="*/ 0 w 8088923"/>
              <a:gd name="connsiteY0" fmla="*/ 851902 h 1508507"/>
              <a:gd name="connsiteX1" fmla="*/ 1469291 w 8088923"/>
              <a:gd name="connsiteY1" fmla="*/ 27 h 1508507"/>
              <a:gd name="connsiteX2" fmla="*/ 1883509 w 8088923"/>
              <a:gd name="connsiteY2" fmla="*/ 883166 h 1508507"/>
              <a:gd name="connsiteX3" fmla="*/ 3454400 w 8088923"/>
              <a:gd name="connsiteY3" fmla="*/ 437689 h 1508507"/>
              <a:gd name="connsiteX4" fmla="*/ 3712308 w 8088923"/>
              <a:gd name="connsiteY4" fmla="*/ 1414610 h 1508507"/>
              <a:gd name="connsiteX5" fmla="*/ 5040923 w 8088923"/>
              <a:gd name="connsiteY5" fmla="*/ 805011 h 1508507"/>
              <a:gd name="connsiteX6" fmla="*/ 6369538 w 8088923"/>
              <a:gd name="connsiteY6" fmla="*/ 687781 h 1508507"/>
              <a:gd name="connsiteX7" fmla="*/ 7299569 w 8088923"/>
              <a:gd name="connsiteY7" fmla="*/ 1508395 h 1508507"/>
              <a:gd name="connsiteX8" fmla="*/ 8088923 w 8088923"/>
              <a:gd name="connsiteY8" fmla="*/ 945688 h 1508507"/>
              <a:gd name="connsiteX0" fmla="*/ 0 w 7713784"/>
              <a:gd name="connsiteY0" fmla="*/ 851902 h 1508507"/>
              <a:gd name="connsiteX1" fmla="*/ 1469291 w 7713784"/>
              <a:gd name="connsiteY1" fmla="*/ 27 h 1508507"/>
              <a:gd name="connsiteX2" fmla="*/ 1883509 w 7713784"/>
              <a:gd name="connsiteY2" fmla="*/ 883166 h 1508507"/>
              <a:gd name="connsiteX3" fmla="*/ 3454400 w 7713784"/>
              <a:gd name="connsiteY3" fmla="*/ 437689 h 1508507"/>
              <a:gd name="connsiteX4" fmla="*/ 3712308 w 7713784"/>
              <a:gd name="connsiteY4" fmla="*/ 1414610 h 1508507"/>
              <a:gd name="connsiteX5" fmla="*/ 5040923 w 7713784"/>
              <a:gd name="connsiteY5" fmla="*/ 805011 h 1508507"/>
              <a:gd name="connsiteX6" fmla="*/ 6369538 w 7713784"/>
              <a:gd name="connsiteY6" fmla="*/ 687781 h 1508507"/>
              <a:gd name="connsiteX7" fmla="*/ 7299569 w 7713784"/>
              <a:gd name="connsiteY7" fmla="*/ 1508395 h 1508507"/>
              <a:gd name="connsiteX8" fmla="*/ 7713784 w 7713784"/>
              <a:gd name="connsiteY8" fmla="*/ 711226 h 150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13784" h="1508507">
                <a:moveTo>
                  <a:pt x="0" y="851902"/>
                </a:moveTo>
                <a:cubicBezTo>
                  <a:pt x="1042702" y="748348"/>
                  <a:pt x="1155373" y="-5184"/>
                  <a:pt x="1469291" y="27"/>
                </a:cubicBezTo>
                <a:cubicBezTo>
                  <a:pt x="1783209" y="5238"/>
                  <a:pt x="1552658" y="810222"/>
                  <a:pt x="1883509" y="883166"/>
                </a:cubicBezTo>
                <a:cubicBezTo>
                  <a:pt x="2214360" y="956110"/>
                  <a:pt x="3149600" y="349115"/>
                  <a:pt x="3454400" y="437689"/>
                </a:cubicBezTo>
                <a:cubicBezTo>
                  <a:pt x="3759200" y="526263"/>
                  <a:pt x="3447888" y="1353390"/>
                  <a:pt x="3712308" y="1414610"/>
                </a:cubicBezTo>
                <a:cubicBezTo>
                  <a:pt x="3976728" y="1475830"/>
                  <a:pt x="4405272" y="915729"/>
                  <a:pt x="5040923" y="805011"/>
                </a:cubicBezTo>
                <a:cubicBezTo>
                  <a:pt x="5676574" y="694293"/>
                  <a:pt x="5993097" y="570550"/>
                  <a:pt x="6369538" y="687781"/>
                </a:cubicBezTo>
                <a:cubicBezTo>
                  <a:pt x="6745979" y="805012"/>
                  <a:pt x="7131538" y="1518816"/>
                  <a:pt x="7299569" y="1508395"/>
                </a:cubicBezTo>
                <a:cubicBezTo>
                  <a:pt x="7467600" y="1497974"/>
                  <a:pt x="7391399" y="1069431"/>
                  <a:pt x="7713784" y="711226"/>
                </a:cubicBezTo>
              </a:path>
            </a:pathLst>
          </a:custGeom>
          <a:noFill/>
          <a:ln w="57150">
            <a:solidFill>
              <a:srgbClr val="2818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A05A7B31-362B-09F9-9FFE-075201A44DDE}"/>
              </a:ext>
            </a:extLst>
          </p:cNvPr>
          <p:cNvSpPr/>
          <p:nvPr/>
        </p:nvSpPr>
        <p:spPr>
          <a:xfrm>
            <a:off x="1628284" y="4367183"/>
            <a:ext cx="7203101" cy="1166827"/>
          </a:xfrm>
          <a:custGeom>
            <a:avLst/>
            <a:gdLst>
              <a:gd name="connsiteX0" fmla="*/ 0 w 7674708"/>
              <a:gd name="connsiteY0" fmla="*/ 39420 h 977653"/>
              <a:gd name="connsiteX1" fmla="*/ 4204677 w 7674708"/>
              <a:gd name="connsiteY1" fmla="*/ 94128 h 977653"/>
              <a:gd name="connsiteX2" fmla="*/ 4931508 w 7674708"/>
              <a:gd name="connsiteY2" fmla="*/ 860036 h 977653"/>
              <a:gd name="connsiteX3" fmla="*/ 5955323 w 7674708"/>
              <a:gd name="connsiteY3" fmla="*/ 344220 h 977653"/>
              <a:gd name="connsiteX4" fmla="*/ 6119447 w 7674708"/>
              <a:gd name="connsiteY4" fmla="*/ 977266 h 977653"/>
              <a:gd name="connsiteX5" fmla="*/ 6666523 w 7674708"/>
              <a:gd name="connsiteY5" fmla="*/ 234805 h 977653"/>
              <a:gd name="connsiteX6" fmla="*/ 6861908 w 7674708"/>
              <a:gd name="connsiteY6" fmla="*/ 899113 h 977653"/>
              <a:gd name="connsiteX7" fmla="*/ 7674708 w 7674708"/>
              <a:gd name="connsiteY7" fmla="*/ 172282 h 977653"/>
              <a:gd name="connsiteX0" fmla="*/ 0 w 7674708"/>
              <a:gd name="connsiteY0" fmla="*/ 512951 h 1451184"/>
              <a:gd name="connsiteX1" fmla="*/ 984738 w 7674708"/>
              <a:gd name="connsiteY1" fmla="*/ 20582 h 1451184"/>
              <a:gd name="connsiteX2" fmla="*/ 4931508 w 7674708"/>
              <a:gd name="connsiteY2" fmla="*/ 1333567 h 1451184"/>
              <a:gd name="connsiteX3" fmla="*/ 5955323 w 7674708"/>
              <a:gd name="connsiteY3" fmla="*/ 817751 h 1451184"/>
              <a:gd name="connsiteX4" fmla="*/ 6119447 w 7674708"/>
              <a:gd name="connsiteY4" fmla="*/ 1450797 h 1451184"/>
              <a:gd name="connsiteX5" fmla="*/ 6666523 w 7674708"/>
              <a:gd name="connsiteY5" fmla="*/ 708336 h 1451184"/>
              <a:gd name="connsiteX6" fmla="*/ 6861908 w 7674708"/>
              <a:gd name="connsiteY6" fmla="*/ 1372644 h 1451184"/>
              <a:gd name="connsiteX7" fmla="*/ 7674708 w 7674708"/>
              <a:gd name="connsiteY7" fmla="*/ 645813 h 1451184"/>
              <a:gd name="connsiteX0" fmla="*/ 0 w 7674708"/>
              <a:gd name="connsiteY0" fmla="*/ 504491 h 1442724"/>
              <a:gd name="connsiteX1" fmla="*/ 984738 w 7674708"/>
              <a:gd name="connsiteY1" fmla="*/ 12122 h 1442724"/>
              <a:gd name="connsiteX2" fmla="*/ 4931508 w 7674708"/>
              <a:gd name="connsiteY2" fmla="*/ 1325107 h 1442724"/>
              <a:gd name="connsiteX3" fmla="*/ 5955323 w 7674708"/>
              <a:gd name="connsiteY3" fmla="*/ 809291 h 1442724"/>
              <a:gd name="connsiteX4" fmla="*/ 6119447 w 7674708"/>
              <a:gd name="connsiteY4" fmla="*/ 1442337 h 1442724"/>
              <a:gd name="connsiteX5" fmla="*/ 6666523 w 7674708"/>
              <a:gd name="connsiteY5" fmla="*/ 699876 h 1442724"/>
              <a:gd name="connsiteX6" fmla="*/ 6861908 w 7674708"/>
              <a:gd name="connsiteY6" fmla="*/ 1364184 h 1442724"/>
              <a:gd name="connsiteX7" fmla="*/ 7674708 w 7674708"/>
              <a:gd name="connsiteY7" fmla="*/ 637353 h 1442724"/>
              <a:gd name="connsiteX0" fmla="*/ 0 w 7674708"/>
              <a:gd name="connsiteY0" fmla="*/ 823018 h 1761251"/>
              <a:gd name="connsiteX1" fmla="*/ 1055076 w 7674708"/>
              <a:gd name="connsiteY1" fmla="*/ 10219 h 1761251"/>
              <a:gd name="connsiteX2" fmla="*/ 4931508 w 7674708"/>
              <a:gd name="connsiteY2" fmla="*/ 1643634 h 1761251"/>
              <a:gd name="connsiteX3" fmla="*/ 5955323 w 7674708"/>
              <a:gd name="connsiteY3" fmla="*/ 1127818 h 1761251"/>
              <a:gd name="connsiteX4" fmla="*/ 6119447 w 7674708"/>
              <a:gd name="connsiteY4" fmla="*/ 1760864 h 1761251"/>
              <a:gd name="connsiteX5" fmla="*/ 6666523 w 7674708"/>
              <a:gd name="connsiteY5" fmla="*/ 1018403 h 1761251"/>
              <a:gd name="connsiteX6" fmla="*/ 6861908 w 7674708"/>
              <a:gd name="connsiteY6" fmla="*/ 1682711 h 1761251"/>
              <a:gd name="connsiteX7" fmla="*/ 7674708 w 7674708"/>
              <a:gd name="connsiteY7" fmla="*/ 955880 h 1761251"/>
              <a:gd name="connsiteX0" fmla="*/ 0 w 7674708"/>
              <a:gd name="connsiteY0" fmla="*/ 812903 h 1751230"/>
              <a:gd name="connsiteX1" fmla="*/ 1055076 w 7674708"/>
              <a:gd name="connsiteY1" fmla="*/ 104 h 1751230"/>
              <a:gd name="connsiteX2" fmla="*/ 2407139 w 7674708"/>
              <a:gd name="connsiteY2" fmla="*/ 875427 h 1751230"/>
              <a:gd name="connsiteX3" fmla="*/ 5955323 w 7674708"/>
              <a:gd name="connsiteY3" fmla="*/ 1117703 h 1751230"/>
              <a:gd name="connsiteX4" fmla="*/ 6119447 w 7674708"/>
              <a:gd name="connsiteY4" fmla="*/ 1750749 h 1751230"/>
              <a:gd name="connsiteX5" fmla="*/ 6666523 w 7674708"/>
              <a:gd name="connsiteY5" fmla="*/ 1008288 h 1751230"/>
              <a:gd name="connsiteX6" fmla="*/ 6861908 w 7674708"/>
              <a:gd name="connsiteY6" fmla="*/ 1672596 h 1751230"/>
              <a:gd name="connsiteX7" fmla="*/ 7674708 w 7674708"/>
              <a:gd name="connsiteY7" fmla="*/ 945765 h 1751230"/>
              <a:gd name="connsiteX0" fmla="*/ 0 w 7674708"/>
              <a:gd name="connsiteY0" fmla="*/ 812903 h 1751230"/>
              <a:gd name="connsiteX1" fmla="*/ 1055076 w 7674708"/>
              <a:gd name="connsiteY1" fmla="*/ 104 h 1751230"/>
              <a:gd name="connsiteX2" fmla="*/ 2407139 w 7674708"/>
              <a:gd name="connsiteY2" fmla="*/ 875427 h 1751230"/>
              <a:gd name="connsiteX3" fmla="*/ 5955323 w 7674708"/>
              <a:gd name="connsiteY3" fmla="*/ 1117703 h 1751230"/>
              <a:gd name="connsiteX4" fmla="*/ 6119447 w 7674708"/>
              <a:gd name="connsiteY4" fmla="*/ 1750749 h 1751230"/>
              <a:gd name="connsiteX5" fmla="*/ 6666523 w 7674708"/>
              <a:gd name="connsiteY5" fmla="*/ 1008288 h 1751230"/>
              <a:gd name="connsiteX6" fmla="*/ 6861908 w 7674708"/>
              <a:gd name="connsiteY6" fmla="*/ 1672596 h 1751230"/>
              <a:gd name="connsiteX7" fmla="*/ 7674708 w 7674708"/>
              <a:gd name="connsiteY7" fmla="*/ 945765 h 1751230"/>
              <a:gd name="connsiteX0" fmla="*/ 0 w 7674708"/>
              <a:gd name="connsiteY0" fmla="*/ 812903 h 1751230"/>
              <a:gd name="connsiteX1" fmla="*/ 1055076 w 7674708"/>
              <a:gd name="connsiteY1" fmla="*/ 104 h 1751230"/>
              <a:gd name="connsiteX2" fmla="*/ 2407139 w 7674708"/>
              <a:gd name="connsiteY2" fmla="*/ 875427 h 1751230"/>
              <a:gd name="connsiteX3" fmla="*/ 5955323 w 7674708"/>
              <a:gd name="connsiteY3" fmla="*/ 1117703 h 1751230"/>
              <a:gd name="connsiteX4" fmla="*/ 6119447 w 7674708"/>
              <a:gd name="connsiteY4" fmla="*/ 1750749 h 1751230"/>
              <a:gd name="connsiteX5" fmla="*/ 6666523 w 7674708"/>
              <a:gd name="connsiteY5" fmla="*/ 1008288 h 1751230"/>
              <a:gd name="connsiteX6" fmla="*/ 6861908 w 7674708"/>
              <a:gd name="connsiteY6" fmla="*/ 1672596 h 1751230"/>
              <a:gd name="connsiteX7" fmla="*/ 7674708 w 7674708"/>
              <a:gd name="connsiteY7" fmla="*/ 945765 h 1751230"/>
              <a:gd name="connsiteX0" fmla="*/ 0 w 7674708"/>
              <a:gd name="connsiteY0" fmla="*/ 812929 h 1751254"/>
              <a:gd name="connsiteX1" fmla="*/ 1055076 w 7674708"/>
              <a:gd name="connsiteY1" fmla="*/ 130 h 1751254"/>
              <a:gd name="connsiteX2" fmla="*/ 1586524 w 7674708"/>
              <a:gd name="connsiteY2" fmla="*/ 883268 h 1751254"/>
              <a:gd name="connsiteX3" fmla="*/ 5955323 w 7674708"/>
              <a:gd name="connsiteY3" fmla="*/ 1117729 h 1751254"/>
              <a:gd name="connsiteX4" fmla="*/ 6119447 w 7674708"/>
              <a:gd name="connsiteY4" fmla="*/ 1750775 h 1751254"/>
              <a:gd name="connsiteX5" fmla="*/ 6666523 w 7674708"/>
              <a:gd name="connsiteY5" fmla="*/ 1008314 h 1751254"/>
              <a:gd name="connsiteX6" fmla="*/ 6861908 w 7674708"/>
              <a:gd name="connsiteY6" fmla="*/ 1672622 h 1751254"/>
              <a:gd name="connsiteX7" fmla="*/ 7674708 w 7674708"/>
              <a:gd name="connsiteY7" fmla="*/ 945791 h 1751254"/>
              <a:gd name="connsiteX0" fmla="*/ 0 w 7698154"/>
              <a:gd name="connsiteY0" fmla="*/ 844100 h 1751164"/>
              <a:gd name="connsiteX1" fmla="*/ 1078522 w 7698154"/>
              <a:gd name="connsiteY1" fmla="*/ 40 h 1751164"/>
              <a:gd name="connsiteX2" fmla="*/ 1609970 w 7698154"/>
              <a:gd name="connsiteY2" fmla="*/ 883178 h 1751164"/>
              <a:gd name="connsiteX3" fmla="*/ 5978769 w 7698154"/>
              <a:gd name="connsiteY3" fmla="*/ 1117639 h 1751164"/>
              <a:gd name="connsiteX4" fmla="*/ 6142893 w 7698154"/>
              <a:gd name="connsiteY4" fmla="*/ 1750685 h 1751164"/>
              <a:gd name="connsiteX5" fmla="*/ 6689969 w 7698154"/>
              <a:gd name="connsiteY5" fmla="*/ 1008224 h 1751164"/>
              <a:gd name="connsiteX6" fmla="*/ 6885354 w 7698154"/>
              <a:gd name="connsiteY6" fmla="*/ 1672532 h 1751164"/>
              <a:gd name="connsiteX7" fmla="*/ 7698154 w 7698154"/>
              <a:gd name="connsiteY7" fmla="*/ 945701 h 1751164"/>
              <a:gd name="connsiteX0" fmla="*/ 0 w 7698154"/>
              <a:gd name="connsiteY0" fmla="*/ 890255 h 1797319"/>
              <a:gd name="connsiteX1" fmla="*/ 1078522 w 7698154"/>
              <a:gd name="connsiteY1" fmla="*/ 46195 h 1797319"/>
              <a:gd name="connsiteX2" fmla="*/ 1609970 w 7698154"/>
              <a:gd name="connsiteY2" fmla="*/ 929333 h 1797319"/>
              <a:gd name="connsiteX3" fmla="*/ 5978769 w 7698154"/>
              <a:gd name="connsiteY3" fmla="*/ 1163794 h 1797319"/>
              <a:gd name="connsiteX4" fmla="*/ 6142893 w 7698154"/>
              <a:gd name="connsiteY4" fmla="*/ 1796840 h 1797319"/>
              <a:gd name="connsiteX5" fmla="*/ 6689969 w 7698154"/>
              <a:gd name="connsiteY5" fmla="*/ 1054379 h 1797319"/>
              <a:gd name="connsiteX6" fmla="*/ 6885354 w 7698154"/>
              <a:gd name="connsiteY6" fmla="*/ 1718687 h 1797319"/>
              <a:gd name="connsiteX7" fmla="*/ 7698154 w 7698154"/>
              <a:gd name="connsiteY7" fmla="*/ 991856 h 1797319"/>
              <a:gd name="connsiteX0" fmla="*/ 0 w 8088923"/>
              <a:gd name="connsiteY0" fmla="*/ 851900 h 1751149"/>
              <a:gd name="connsiteX1" fmla="*/ 1469291 w 8088923"/>
              <a:gd name="connsiteY1" fmla="*/ 25 h 1751149"/>
              <a:gd name="connsiteX2" fmla="*/ 2000739 w 8088923"/>
              <a:gd name="connsiteY2" fmla="*/ 883163 h 1751149"/>
              <a:gd name="connsiteX3" fmla="*/ 6369538 w 8088923"/>
              <a:gd name="connsiteY3" fmla="*/ 1117624 h 1751149"/>
              <a:gd name="connsiteX4" fmla="*/ 6533662 w 8088923"/>
              <a:gd name="connsiteY4" fmla="*/ 1750670 h 1751149"/>
              <a:gd name="connsiteX5" fmla="*/ 7080738 w 8088923"/>
              <a:gd name="connsiteY5" fmla="*/ 1008209 h 1751149"/>
              <a:gd name="connsiteX6" fmla="*/ 7276123 w 8088923"/>
              <a:gd name="connsiteY6" fmla="*/ 1672517 h 1751149"/>
              <a:gd name="connsiteX7" fmla="*/ 8088923 w 8088923"/>
              <a:gd name="connsiteY7" fmla="*/ 945686 h 1751149"/>
              <a:gd name="connsiteX0" fmla="*/ 0 w 8088923"/>
              <a:gd name="connsiteY0" fmla="*/ 851901 h 1751150"/>
              <a:gd name="connsiteX1" fmla="*/ 1469291 w 8088923"/>
              <a:gd name="connsiteY1" fmla="*/ 26 h 1751150"/>
              <a:gd name="connsiteX2" fmla="*/ 2000739 w 8088923"/>
              <a:gd name="connsiteY2" fmla="*/ 883164 h 1751150"/>
              <a:gd name="connsiteX3" fmla="*/ 6369538 w 8088923"/>
              <a:gd name="connsiteY3" fmla="*/ 1117625 h 1751150"/>
              <a:gd name="connsiteX4" fmla="*/ 6533662 w 8088923"/>
              <a:gd name="connsiteY4" fmla="*/ 1750671 h 1751150"/>
              <a:gd name="connsiteX5" fmla="*/ 7080738 w 8088923"/>
              <a:gd name="connsiteY5" fmla="*/ 1008210 h 1751150"/>
              <a:gd name="connsiteX6" fmla="*/ 7276123 w 8088923"/>
              <a:gd name="connsiteY6" fmla="*/ 1672518 h 1751150"/>
              <a:gd name="connsiteX7" fmla="*/ 8088923 w 8088923"/>
              <a:gd name="connsiteY7" fmla="*/ 945687 h 1751150"/>
              <a:gd name="connsiteX0" fmla="*/ 0 w 8088923"/>
              <a:gd name="connsiteY0" fmla="*/ 860095 h 1759271"/>
              <a:gd name="connsiteX1" fmla="*/ 1469291 w 8088923"/>
              <a:gd name="connsiteY1" fmla="*/ 8220 h 1759271"/>
              <a:gd name="connsiteX2" fmla="*/ 1664678 w 8088923"/>
              <a:gd name="connsiteY2" fmla="*/ 1461882 h 1759271"/>
              <a:gd name="connsiteX3" fmla="*/ 6369538 w 8088923"/>
              <a:gd name="connsiteY3" fmla="*/ 1125819 h 1759271"/>
              <a:gd name="connsiteX4" fmla="*/ 6533662 w 8088923"/>
              <a:gd name="connsiteY4" fmla="*/ 1758865 h 1759271"/>
              <a:gd name="connsiteX5" fmla="*/ 7080738 w 8088923"/>
              <a:gd name="connsiteY5" fmla="*/ 1016404 h 1759271"/>
              <a:gd name="connsiteX6" fmla="*/ 7276123 w 8088923"/>
              <a:gd name="connsiteY6" fmla="*/ 1680712 h 1759271"/>
              <a:gd name="connsiteX7" fmla="*/ 8088923 w 8088923"/>
              <a:gd name="connsiteY7" fmla="*/ 953881 h 1759271"/>
              <a:gd name="connsiteX0" fmla="*/ 0 w 8088923"/>
              <a:gd name="connsiteY0" fmla="*/ 860095 h 1761979"/>
              <a:gd name="connsiteX1" fmla="*/ 1469291 w 8088923"/>
              <a:gd name="connsiteY1" fmla="*/ 8220 h 1761979"/>
              <a:gd name="connsiteX2" fmla="*/ 1664678 w 8088923"/>
              <a:gd name="connsiteY2" fmla="*/ 1461882 h 1761979"/>
              <a:gd name="connsiteX3" fmla="*/ 2696307 w 8088923"/>
              <a:gd name="connsiteY3" fmla="*/ 664712 h 1761979"/>
              <a:gd name="connsiteX4" fmla="*/ 6533662 w 8088923"/>
              <a:gd name="connsiteY4" fmla="*/ 1758865 h 1761979"/>
              <a:gd name="connsiteX5" fmla="*/ 7080738 w 8088923"/>
              <a:gd name="connsiteY5" fmla="*/ 1016404 h 1761979"/>
              <a:gd name="connsiteX6" fmla="*/ 7276123 w 8088923"/>
              <a:gd name="connsiteY6" fmla="*/ 1680712 h 1761979"/>
              <a:gd name="connsiteX7" fmla="*/ 8088923 w 8088923"/>
              <a:gd name="connsiteY7" fmla="*/ 953881 h 1761979"/>
              <a:gd name="connsiteX0" fmla="*/ 0 w 8088923"/>
              <a:gd name="connsiteY0" fmla="*/ 860095 h 1684092"/>
              <a:gd name="connsiteX1" fmla="*/ 1469291 w 8088923"/>
              <a:gd name="connsiteY1" fmla="*/ 8220 h 1684092"/>
              <a:gd name="connsiteX2" fmla="*/ 1664678 w 8088923"/>
              <a:gd name="connsiteY2" fmla="*/ 1461882 h 1684092"/>
              <a:gd name="connsiteX3" fmla="*/ 2696307 w 8088923"/>
              <a:gd name="connsiteY3" fmla="*/ 664712 h 1684092"/>
              <a:gd name="connsiteX4" fmla="*/ 3266831 w 8088923"/>
              <a:gd name="connsiteY4" fmla="*/ 1680711 h 1684092"/>
              <a:gd name="connsiteX5" fmla="*/ 7080738 w 8088923"/>
              <a:gd name="connsiteY5" fmla="*/ 1016404 h 1684092"/>
              <a:gd name="connsiteX6" fmla="*/ 7276123 w 8088923"/>
              <a:gd name="connsiteY6" fmla="*/ 1680712 h 1684092"/>
              <a:gd name="connsiteX7" fmla="*/ 8088923 w 8088923"/>
              <a:gd name="connsiteY7" fmla="*/ 953881 h 1684092"/>
              <a:gd name="connsiteX0" fmla="*/ 0 w 8088923"/>
              <a:gd name="connsiteY0" fmla="*/ 860095 h 1949199"/>
              <a:gd name="connsiteX1" fmla="*/ 1469291 w 8088923"/>
              <a:gd name="connsiteY1" fmla="*/ 8220 h 1949199"/>
              <a:gd name="connsiteX2" fmla="*/ 1664678 w 8088923"/>
              <a:gd name="connsiteY2" fmla="*/ 1461882 h 1949199"/>
              <a:gd name="connsiteX3" fmla="*/ 2696307 w 8088923"/>
              <a:gd name="connsiteY3" fmla="*/ 664712 h 1949199"/>
              <a:gd name="connsiteX4" fmla="*/ 3266831 w 8088923"/>
              <a:gd name="connsiteY4" fmla="*/ 1680711 h 1949199"/>
              <a:gd name="connsiteX5" fmla="*/ 7080738 w 8088923"/>
              <a:gd name="connsiteY5" fmla="*/ 1016404 h 1949199"/>
              <a:gd name="connsiteX6" fmla="*/ 7276123 w 8088923"/>
              <a:gd name="connsiteY6" fmla="*/ 1680712 h 1949199"/>
              <a:gd name="connsiteX7" fmla="*/ 8088923 w 8088923"/>
              <a:gd name="connsiteY7" fmla="*/ 953881 h 1949199"/>
              <a:gd name="connsiteX0" fmla="*/ 0 w 8088923"/>
              <a:gd name="connsiteY0" fmla="*/ 851902 h 1950287"/>
              <a:gd name="connsiteX1" fmla="*/ 1469291 w 8088923"/>
              <a:gd name="connsiteY1" fmla="*/ 27 h 1950287"/>
              <a:gd name="connsiteX2" fmla="*/ 1883509 w 8088923"/>
              <a:gd name="connsiteY2" fmla="*/ 883166 h 1950287"/>
              <a:gd name="connsiteX3" fmla="*/ 2696307 w 8088923"/>
              <a:gd name="connsiteY3" fmla="*/ 656519 h 1950287"/>
              <a:gd name="connsiteX4" fmla="*/ 3266831 w 8088923"/>
              <a:gd name="connsiteY4" fmla="*/ 1672518 h 1950287"/>
              <a:gd name="connsiteX5" fmla="*/ 7080738 w 8088923"/>
              <a:gd name="connsiteY5" fmla="*/ 1008211 h 1950287"/>
              <a:gd name="connsiteX6" fmla="*/ 7276123 w 8088923"/>
              <a:gd name="connsiteY6" fmla="*/ 1672519 h 1950287"/>
              <a:gd name="connsiteX7" fmla="*/ 8088923 w 8088923"/>
              <a:gd name="connsiteY7" fmla="*/ 945688 h 1950287"/>
              <a:gd name="connsiteX0" fmla="*/ 0 w 8088923"/>
              <a:gd name="connsiteY0" fmla="*/ 851902 h 1680756"/>
              <a:gd name="connsiteX1" fmla="*/ 1469291 w 8088923"/>
              <a:gd name="connsiteY1" fmla="*/ 27 h 1680756"/>
              <a:gd name="connsiteX2" fmla="*/ 1883509 w 8088923"/>
              <a:gd name="connsiteY2" fmla="*/ 883166 h 1680756"/>
              <a:gd name="connsiteX3" fmla="*/ 3454400 w 8088923"/>
              <a:gd name="connsiteY3" fmla="*/ 437689 h 1680756"/>
              <a:gd name="connsiteX4" fmla="*/ 3266831 w 8088923"/>
              <a:gd name="connsiteY4" fmla="*/ 1672518 h 1680756"/>
              <a:gd name="connsiteX5" fmla="*/ 7080738 w 8088923"/>
              <a:gd name="connsiteY5" fmla="*/ 1008211 h 1680756"/>
              <a:gd name="connsiteX6" fmla="*/ 7276123 w 8088923"/>
              <a:gd name="connsiteY6" fmla="*/ 1672519 h 1680756"/>
              <a:gd name="connsiteX7" fmla="*/ 8088923 w 8088923"/>
              <a:gd name="connsiteY7" fmla="*/ 945688 h 1680756"/>
              <a:gd name="connsiteX0" fmla="*/ 0 w 8088923"/>
              <a:gd name="connsiteY0" fmla="*/ 851902 h 1682339"/>
              <a:gd name="connsiteX1" fmla="*/ 1469291 w 8088923"/>
              <a:gd name="connsiteY1" fmla="*/ 27 h 1682339"/>
              <a:gd name="connsiteX2" fmla="*/ 1883509 w 8088923"/>
              <a:gd name="connsiteY2" fmla="*/ 883166 h 1682339"/>
              <a:gd name="connsiteX3" fmla="*/ 3454400 w 8088923"/>
              <a:gd name="connsiteY3" fmla="*/ 437689 h 1682339"/>
              <a:gd name="connsiteX4" fmla="*/ 3266831 w 8088923"/>
              <a:gd name="connsiteY4" fmla="*/ 1672518 h 1682339"/>
              <a:gd name="connsiteX5" fmla="*/ 4564185 w 8088923"/>
              <a:gd name="connsiteY5" fmla="*/ 1016027 h 1682339"/>
              <a:gd name="connsiteX6" fmla="*/ 7080738 w 8088923"/>
              <a:gd name="connsiteY6" fmla="*/ 1008211 h 1682339"/>
              <a:gd name="connsiteX7" fmla="*/ 7276123 w 8088923"/>
              <a:gd name="connsiteY7" fmla="*/ 1672519 h 1682339"/>
              <a:gd name="connsiteX8" fmla="*/ 8088923 w 8088923"/>
              <a:gd name="connsiteY8" fmla="*/ 945688 h 1682339"/>
              <a:gd name="connsiteX0" fmla="*/ 0 w 8088923"/>
              <a:gd name="connsiteY0" fmla="*/ 851902 h 1672661"/>
              <a:gd name="connsiteX1" fmla="*/ 1469291 w 8088923"/>
              <a:gd name="connsiteY1" fmla="*/ 27 h 1672661"/>
              <a:gd name="connsiteX2" fmla="*/ 1883509 w 8088923"/>
              <a:gd name="connsiteY2" fmla="*/ 883166 h 1672661"/>
              <a:gd name="connsiteX3" fmla="*/ 3454400 w 8088923"/>
              <a:gd name="connsiteY3" fmla="*/ 437689 h 1672661"/>
              <a:gd name="connsiteX4" fmla="*/ 3712308 w 8088923"/>
              <a:gd name="connsiteY4" fmla="*/ 1414610 h 1672661"/>
              <a:gd name="connsiteX5" fmla="*/ 4564185 w 8088923"/>
              <a:gd name="connsiteY5" fmla="*/ 1016027 h 1672661"/>
              <a:gd name="connsiteX6" fmla="*/ 7080738 w 8088923"/>
              <a:gd name="connsiteY6" fmla="*/ 1008211 h 1672661"/>
              <a:gd name="connsiteX7" fmla="*/ 7276123 w 8088923"/>
              <a:gd name="connsiteY7" fmla="*/ 1672519 h 1672661"/>
              <a:gd name="connsiteX8" fmla="*/ 8088923 w 8088923"/>
              <a:gd name="connsiteY8" fmla="*/ 945688 h 1672661"/>
              <a:gd name="connsiteX0" fmla="*/ 0 w 8088923"/>
              <a:gd name="connsiteY0" fmla="*/ 851902 h 1672661"/>
              <a:gd name="connsiteX1" fmla="*/ 1469291 w 8088923"/>
              <a:gd name="connsiteY1" fmla="*/ 27 h 1672661"/>
              <a:gd name="connsiteX2" fmla="*/ 1883509 w 8088923"/>
              <a:gd name="connsiteY2" fmla="*/ 883166 h 1672661"/>
              <a:gd name="connsiteX3" fmla="*/ 3454400 w 8088923"/>
              <a:gd name="connsiteY3" fmla="*/ 437689 h 1672661"/>
              <a:gd name="connsiteX4" fmla="*/ 3712308 w 8088923"/>
              <a:gd name="connsiteY4" fmla="*/ 1414610 h 1672661"/>
              <a:gd name="connsiteX5" fmla="*/ 4564185 w 8088923"/>
              <a:gd name="connsiteY5" fmla="*/ 1016027 h 1672661"/>
              <a:gd name="connsiteX6" fmla="*/ 7080738 w 8088923"/>
              <a:gd name="connsiteY6" fmla="*/ 1008211 h 1672661"/>
              <a:gd name="connsiteX7" fmla="*/ 7276123 w 8088923"/>
              <a:gd name="connsiteY7" fmla="*/ 1672519 h 1672661"/>
              <a:gd name="connsiteX8" fmla="*/ 8088923 w 8088923"/>
              <a:gd name="connsiteY8" fmla="*/ 945688 h 1672661"/>
              <a:gd name="connsiteX0" fmla="*/ 0 w 8088923"/>
              <a:gd name="connsiteY0" fmla="*/ 851902 h 1672670"/>
              <a:gd name="connsiteX1" fmla="*/ 1469291 w 8088923"/>
              <a:gd name="connsiteY1" fmla="*/ 27 h 1672670"/>
              <a:gd name="connsiteX2" fmla="*/ 1883509 w 8088923"/>
              <a:gd name="connsiteY2" fmla="*/ 883166 h 1672670"/>
              <a:gd name="connsiteX3" fmla="*/ 3454400 w 8088923"/>
              <a:gd name="connsiteY3" fmla="*/ 437689 h 1672670"/>
              <a:gd name="connsiteX4" fmla="*/ 3712308 w 8088923"/>
              <a:gd name="connsiteY4" fmla="*/ 1414610 h 1672670"/>
              <a:gd name="connsiteX5" fmla="*/ 5040923 w 8088923"/>
              <a:gd name="connsiteY5" fmla="*/ 805011 h 1672670"/>
              <a:gd name="connsiteX6" fmla="*/ 7080738 w 8088923"/>
              <a:gd name="connsiteY6" fmla="*/ 1008211 h 1672670"/>
              <a:gd name="connsiteX7" fmla="*/ 7276123 w 8088923"/>
              <a:gd name="connsiteY7" fmla="*/ 1672519 h 1672670"/>
              <a:gd name="connsiteX8" fmla="*/ 8088923 w 8088923"/>
              <a:gd name="connsiteY8" fmla="*/ 945688 h 1672670"/>
              <a:gd name="connsiteX0" fmla="*/ 0 w 8088923"/>
              <a:gd name="connsiteY0" fmla="*/ 851902 h 1508598"/>
              <a:gd name="connsiteX1" fmla="*/ 1469291 w 8088923"/>
              <a:gd name="connsiteY1" fmla="*/ 27 h 1508598"/>
              <a:gd name="connsiteX2" fmla="*/ 1883509 w 8088923"/>
              <a:gd name="connsiteY2" fmla="*/ 883166 h 1508598"/>
              <a:gd name="connsiteX3" fmla="*/ 3454400 w 8088923"/>
              <a:gd name="connsiteY3" fmla="*/ 437689 h 1508598"/>
              <a:gd name="connsiteX4" fmla="*/ 3712308 w 8088923"/>
              <a:gd name="connsiteY4" fmla="*/ 1414610 h 1508598"/>
              <a:gd name="connsiteX5" fmla="*/ 5040923 w 8088923"/>
              <a:gd name="connsiteY5" fmla="*/ 805011 h 1508598"/>
              <a:gd name="connsiteX6" fmla="*/ 7080738 w 8088923"/>
              <a:gd name="connsiteY6" fmla="*/ 1008211 h 1508598"/>
              <a:gd name="connsiteX7" fmla="*/ 7299569 w 8088923"/>
              <a:gd name="connsiteY7" fmla="*/ 1508395 h 1508598"/>
              <a:gd name="connsiteX8" fmla="*/ 8088923 w 8088923"/>
              <a:gd name="connsiteY8" fmla="*/ 945688 h 1508598"/>
              <a:gd name="connsiteX0" fmla="*/ 0 w 8088923"/>
              <a:gd name="connsiteY0" fmla="*/ 851902 h 1508507"/>
              <a:gd name="connsiteX1" fmla="*/ 1469291 w 8088923"/>
              <a:gd name="connsiteY1" fmla="*/ 27 h 1508507"/>
              <a:gd name="connsiteX2" fmla="*/ 1883509 w 8088923"/>
              <a:gd name="connsiteY2" fmla="*/ 883166 h 1508507"/>
              <a:gd name="connsiteX3" fmla="*/ 3454400 w 8088923"/>
              <a:gd name="connsiteY3" fmla="*/ 437689 h 1508507"/>
              <a:gd name="connsiteX4" fmla="*/ 3712308 w 8088923"/>
              <a:gd name="connsiteY4" fmla="*/ 1414610 h 1508507"/>
              <a:gd name="connsiteX5" fmla="*/ 5040923 w 8088923"/>
              <a:gd name="connsiteY5" fmla="*/ 805011 h 1508507"/>
              <a:gd name="connsiteX6" fmla="*/ 6369538 w 8088923"/>
              <a:gd name="connsiteY6" fmla="*/ 687781 h 1508507"/>
              <a:gd name="connsiteX7" fmla="*/ 7299569 w 8088923"/>
              <a:gd name="connsiteY7" fmla="*/ 1508395 h 1508507"/>
              <a:gd name="connsiteX8" fmla="*/ 8088923 w 8088923"/>
              <a:gd name="connsiteY8" fmla="*/ 945688 h 1508507"/>
              <a:gd name="connsiteX0" fmla="*/ 0 w 7713784"/>
              <a:gd name="connsiteY0" fmla="*/ 851902 h 1508507"/>
              <a:gd name="connsiteX1" fmla="*/ 1469291 w 7713784"/>
              <a:gd name="connsiteY1" fmla="*/ 27 h 1508507"/>
              <a:gd name="connsiteX2" fmla="*/ 1883509 w 7713784"/>
              <a:gd name="connsiteY2" fmla="*/ 883166 h 1508507"/>
              <a:gd name="connsiteX3" fmla="*/ 3454400 w 7713784"/>
              <a:gd name="connsiteY3" fmla="*/ 437689 h 1508507"/>
              <a:gd name="connsiteX4" fmla="*/ 3712308 w 7713784"/>
              <a:gd name="connsiteY4" fmla="*/ 1414610 h 1508507"/>
              <a:gd name="connsiteX5" fmla="*/ 5040923 w 7713784"/>
              <a:gd name="connsiteY5" fmla="*/ 805011 h 1508507"/>
              <a:gd name="connsiteX6" fmla="*/ 6369538 w 7713784"/>
              <a:gd name="connsiteY6" fmla="*/ 687781 h 1508507"/>
              <a:gd name="connsiteX7" fmla="*/ 7299569 w 7713784"/>
              <a:gd name="connsiteY7" fmla="*/ 1508395 h 1508507"/>
              <a:gd name="connsiteX8" fmla="*/ 7713784 w 7713784"/>
              <a:gd name="connsiteY8" fmla="*/ 711226 h 1508507"/>
              <a:gd name="connsiteX0" fmla="*/ 0 w 7713784"/>
              <a:gd name="connsiteY0" fmla="*/ 862818 h 1519423"/>
              <a:gd name="connsiteX1" fmla="*/ 1469291 w 7713784"/>
              <a:gd name="connsiteY1" fmla="*/ 10943 h 1519423"/>
              <a:gd name="connsiteX2" fmla="*/ 3454400 w 7713784"/>
              <a:gd name="connsiteY2" fmla="*/ 448605 h 1519423"/>
              <a:gd name="connsiteX3" fmla="*/ 3712308 w 7713784"/>
              <a:gd name="connsiteY3" fmla="*/ 1425526 h 1519423"/>
              <a:gd name="connsiteX4" fmla="*/ 5040923 w 7713784"/>
              <a:gd name="connsiteY4" fmla="*/ 815927 h 1519423"/>
              <a:gd name="connsiteX5" fmla="*/ 6369538 w 7713784"/>
              <a:gd name="connsiteY5" fmla="*/ 698697 h 1519423"/>
              <a:gd name="connsiteX6" fmla="*/ 7299569 w 7713784"/>
              <a:gd name="connsiteY6" fmla="*/ 1519311 h 1519423"/>
              <a:gd name="connsiteX7" fmla="*/ 7713784 w 7713784"/>
              <a:gd name="connsiteY7" fmla="*/ 722142 h 1519423"/>
              <a:gd name="connsiteX0" fmla="*/ 0 w 7713784"/>
              <a:gd name="connsiteY0" fmla="*/ 862818 h 1519423"/>
              <a:gd name="connsiteX1" fmla="*/ 1469291 w 7713784"/>
              <a:gd name="connsiteY1" fmla="*/ 10943 h 1519423"/>
              <a:gd name="connsiteX2" fmla="*/ 3454400 w 7713784"/>
              <a:gd name="connsiteY2" fmla="*/ 448605 h 1519423"/>
              <a:gd name="connsiteX3" fmla="*/ 3712308 w 7713784"/>
              <a:gd name="connsiteY3" fmla="*/ 1425526 h 1519423"/>
              <a:gd name="connsiteX4" fmla="*/ 6369538 w 7713784"/>
              <a:gd name="connsiteY4" fmla="*/ 698697 h 1519423"/>
              <a:gd name="connsiteX5" fmla="*/ 7299569 w 7713784"/>
              <a:gd name="connsiteY5" fmla="*/ 1519311 h 1519423"/>
              <a:gd name="connsiteX6" fmla="*/ 7713784 w 7713784"/>
              <a:gd name="connsiteY6" fmla="*/ 722142 h 1519423"/>
              <a:gd name="connsiteX0" fmla="*/ 0 w 7713784"/>
              <a:gd name="connsiteY0" fmla="*/ 859969 h 1516574"/>
              <a:gd name="connsiteX1" fmla="*/ 1469291 w 7713784"/>
              <a:gd name="connsiteY1" fmla="*/ 8094 h 1516574"/>
              <a:gd name="connsiteX2" fmla="*/ 3454400 w 7713784"/>
              <a:gd name="connsiteY2" fmla="*/ 445756 h 1516574"/>
              <a:gd name="connsiteX3" fmla="*/ 6369538 w 7713784"/>
              <a:gd name="connsiteY3" fmla="*/ 695848 h 1516574"/>
              <a:gd name="connsiteX4" fmla="*/ 7299569 w 7713784"/>
              <a:gd name="connsiteY4" fmla="*/ 1516462 h 1516574"/>
              <a:gd name="connsiteX5" fmla="*/ 7713784 w 7713784"/>
              <a:gd name="connsiteY5" fmla="*/ 719293 h 1516574"/>
              <a:gd name="connsiteX0" fmla="*/ 0 w 7713784"/>
              <a:gd name="connsiteY0" fmla="*/ 859969 h 859969"/>
              <a:gd name="connsiteX1" fmla="*/ 1469291 w 7713784"/>
              <a:gd name="connsiteY1" fmla="*/ 8094 h 859969"/>
              <a:gd name="connsiteX2" fmla="*/ 3454400 w 7713784"/>
              <a:gd name="connsiteY2" fmla="*/ 445756 h 859969"/>
              <a:gd name="connsiteX3" fmla="*/ 6369538 w 7713784"/>
              <a:gd name="connsiteY3" fmla="*/ 695848 h 859969"/>
              <a:gd name="connsiteX4" fmla="*/ 7713784 w 7713784"/>
              <a:gd name="connsiteY4" fmla="*/ 719293 h 859969"/>
              <a:gd name="connsiteX0" fmla="*/ 0 w 7713784"/>
              <a:gd name="connsiteY0" fmla="*/ 859220 h 859220"/>
              <a:gd name="connsiteX1" fmla="*/ 1469291 w 7713784"/>
              <a:gd name="connsiteY1" fmla="*/ 7345 h 859220"/>
              <a:gd name="connsiteX2" fmla="*/ 3454400 w 7713784"/>
              <a:gd name="connsiteY2" fmla="*/ 445007 h 859220"/>
              <a:gd name="connsiteX3" fmla="*/ 5091724 w 7713784"/>
              <a:gd name="connsiteY3" fmla="*/ 415552 h 859220"/>
              <a:gd name="connsiteX4" fmla="*/ 6369538 w 7713784"/>
              <a:gd name="connsiteY4" fmla="*/ 695099 h 859220"/>
              <a:gd name="connsiteX5" fmla="*/ 7713784 w 7713784"/>
              <a:gd name="connsiteY5" fmla="*/ 718544 h 859220"/>
              <a:gd name="connsiteX0" fmla="*/ 0 w 7619999"/>
              <a:gd name="connsiteY0" fmla="*/ 859220 h 1234360"/>
              <a:gd name="connsiteX1" fmla="*/ 1469291 w 7619999"/>
              <a:gd name="connsiteY1" fmla="*/ 7345 h 1234360"/>
              <a:gd name="connsiteX2" fmla="*/ 3454400 w 7619999"/>
              <a:gd name="connsiteY2" fmla="*/ 445007 h 1234360"/>
              <a:gd name="connsiteX3" fmla="*/ 5091724 w 7619999"/>
              <a:gd name="connsiteY3" fmla="*/ 415552 h 1234360"/>
              <a:gd name="connsiteX4" fmla="*/ 6369538 w 7619999"/>
              <a:gd name="connsiteY4" fmla="*/ 695099 h 1234360"/>
              <a:gd name="connsiteX5" fmla="*/ 7619999 w 7619999"/>
              <a:gd name="connsiteY5" fmla="*/ 1234360 h 123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19999" h="1234360">
                <a:moveTo>
                  <a:pt x="0" y="859220"/>
                </a:moveTo>
                <a:cubicBezTo>
                  <a:pt x="1042702" y="755666"/>
                  <a:pt x="893558" y="76380"/>
                  <a:pt x="1469291" y="7345"/>
                </a:cubicBezTo>
                <a:cubicBezTo>
                  <a:pt x="2045024" y="-61690"/>
                  <a:pt x="2850661" y="376973"/>
                  <a:pt x="3454400" y="445007"/>
                </a:cubicBezTo>
                <a:cubicBezTo>
                  <a:pt x="4058139" y="513041"/>
                  <a:pt x="4605868" y="373870"/>
                  <a:pt x="5091724" y="415552"/>
                </a:cubicBezTo>
                <a:cubicBezTo>
                  <a:pt x="5577580" y="457234"/>
                  <a:pt x="5948159" y="558631"/>
                  <a:pt x="6369538" y="695099"/>
                </a:cubicBezTo>
                <a:cubicBezTo>
                  <a:pt x="6790917" y="831567"/>
                  <a:pt x="7339948" y="1229476"/>
                  <a:pt x="7619999" y="1234360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A5C69B40-1E48-CFBF-D8D7-8E1CF1D42EF6}"/>
                  </a:ext>
                </a:extLst>
              </p:cNvPr>
              <p:cNvSpPr txBox="1"/>
              <p:nvPr/>
            </p:nvSpPr>
            <p:spPr>
              <a:xfrm>
                <a:off x="8920594" y="5465477"/>
                <a:ext cx="145747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b="0" i="0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ELBO</m:t>
                      </m:r>
                      <m:d>
                        <m:dPr>
                          <m:ctrlP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sz="2800" b="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A5C69B40-1E48-CFBF-D8D7-8E1CF1D42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594" y="5465477"/>
                <a:ext cx="145747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E08F92B4-6F12-0577-345C-8393FF71DE7A}"/>
                  </a:ext>
                </a:extLst>
              </p:cNvPr>
              <p:cNvSpPr txBox="1"/>
              <p:nvPr/>
            </p:nvSpPr>
            <p:spPr>
              <a:xfrm>
                <a:off x="9253414" y="1738034"/>
                <a:ext cx="139895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log</m:t>
                      </m:r>
                      <m:r>
                        <a:rPr lang="en-US" altLang="zh-CN" sz="2800" b="0" i="0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 </m:t>
                      </m:r>
                      <m:r>
                        <a:rPr lang="en-US" altLang="zh-CN" sz="2800" b="0" i="1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sz="2800" b="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E08F92B4-6F12-0577-345C-8393FF71D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414" y="1738034"/>
                <a:ext cx="139895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215411A3-8900-7103-C170-25B7E0945A46}"/>
              </a:ext>
            </a:extLst>
          </p:cNvPr>
          <p:cNvCxnSpPr>
            <a:cxnSpLocks/>
          </p:cNvCxnSpPr>
          <p:nvPr/>
        </p:nvCxnSpPr>
        <p:spPr>
          <a:xfrm flipH="1">
            <a:off x="5238880" y="2863273"/>
            <a:ext cx="1" cy="1801907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25D9EB0A-3519-8334-668A-4335499812F1}"/>
                  </a:ext>
                </a:extLst>
              </p:cNvPr>
              <p:cNvSpPr txBox="1"/>
              <p:nvPr/>
            </p:nvSpPr>
            <p:spPr>
              <a:xfrm>
                <a:off x="5266665" y="3429000"/>
                <a:ext cx="311533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𝐾𝐿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25D9EB0A-3519-8334-668A-433549981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665" y="3429000"/>
                <a:ext cx="311533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144CBD70-03A1-1E1C-C9AC-CF8DAA9F63BE}"/>
                  </a:ext>
                </a:extLst>
              </p:cNvPr>
              <p:cNvSpPr txBox="1"/>
              <p:nvPr/>
            </p:nvSpPr>
            <p:spPr>
              <a:xfrm>
                <a:off x="2407137" y="5903893"/>
                <a:ext cx="7377725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/>
                    </a:solidFill>
                    <a:latin typeface="Calibri Light" panose="020F0302020204030204" pitchFamily="34" charset="0"/>
                  </a:rPr>
                  <a:t>Maximize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ELBO</m:t>
                    </m:r>
                    <m:d>
                      <m:dPr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800" b="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zh-CN" sz="2800" dirty="0">
                  <a:latin typeface="Calibri Light" panose="020F0302020204030204" pitchFamily="34" charset="0"/>
                </a:endParaRPr>
              </a:p>
              <a:p>
                <a:pPr algn="ctr"/>
                <a:r>
                  <a:rPr lang="en-US" altLang="zh-CN" sz="2800" dirty="0">
                    <a:latin typeface="Calibri Light" panose="020F0302020204030204" pitchFamily="34" charset="0"/>
                  </a:rPr>
                  <a:t>can help achieve the goal of maximizing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log</m:t>
                    </m:r>
                    <m:r>
                      <a:rPr lang="en-US" altLang="zh-CN" sz="2800" b="0" i="0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  <m:r>
                      <a:rPr lang="en-US" altLang="zh-CN" sz="2800" b="0" i="1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𝑝</m:t>
                    </m:r>
                    <m:d>
                      <m:dPr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800" b="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sz="2800" dirty="0">
                    <a:solidFill>
                      <a:schemeClr val="tx1"/>
                    </a:solidFill>
                    <a:latin typeface="Calibri Light" panose="020F0302020204030204" pitchFamily="34" charset="0"/>
                  </a:rPr>
                  <a:t> </a:t>
                </a:r>
                <a:endParaRPr lang="en-US" altLang="zh-CN" sz="2800" dirty="0">
                  <a:solidFill>
                    <a:srgbClr val="C00000"/>
                  </a:solidFill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144CBD70-03A1-1E1C-C9AC-CF8DAA9F6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137" y="5903893"/>
                <a:ext cx="7377725" cy="954107"/>
              </a:xfrm>
              <a:prstGeom prst="rect">
                <a:avLst/>
              </a:prstGeom>
              <a:blipFill>
                <a:blip r:embed="rId7"/>
                <a:stretch>
                  <a:fillRect l="-248" t="-5732" b="-17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3629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2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274319" y="212683"/>
                <a:ext cx="5732471" cy="56682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altLang="zh-CN" sz="3600" dirty="0"/>
                  <a:t>Further Derivation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600" spc="-10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ELBO</m:t>
                    </m:r>
                    <m:d>
                      <m:dPr>
                        <m:ctrlPr>
                          <a:rPr lang="en-US" altLang="zh-CN" sz="36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36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sz="3600" dirty="0"/>
              </a:p>
            </p:txBody>
          </p:sp>
        </mc:Choice>
        <mc:Fallback xmlns="">
          <p:sp>
            <p:nvSpPr>
              <p:cNvPr id="2" name="object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4319" y="212683"/>
                <a:ext cx="5732471" cy="566822"/>
              </a:xfrm>
              <a:prstGeom prst="rect">
                <a:avLst/>
              </a:prstGeom>
              <a:blipFill>
                <a:blip r:embed="rId3"/>
                <a:stretch>
                  <a:fillRect l="-4574" t="-22581" b="-483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CAFEF35-4C21-9F53-D3F7-1407054A5336}"/>
                  </a:ext>
                </a:extLst>
              </p:cNvPr>
              <p:cNvSpPr txBox="1"/>
              <p:nvPr/>
            </p:nvSpPr>
            <p:spPr>
              <a:xfrm>
                <a:off x="531445" y="1169419"/>
                <a:ext cx="10871201" cy="30707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ELBO</m:t>
                      </m:r>
                      <m:d>
                        <m:dPr>
                          <m:ctrlP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800" b="0" i="1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i="1" spc="-10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zh-CN" altLang="en-US" sz="2800" i="1" spc="-10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𝔼</m:t>
                          </m:r>
                        </m:e>
                        <m:sub>
                          <m:r>
                            <a:rPr lang="en-US" altLang="zh-CN" sz="2800" i="1" spc="-10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𝑞</m:t>
                          </m:r>
                          <m:r>
                            <a:rPr lang="en-US" altLang="zh-CN" sz="2800" i="1" spc="-10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(</m:t>
                          </m:r>
                          <m:r>
                            <a:rPr lang="en-US" altLang="zh-CN" sz="2800" i="1" spc="-10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𝑧</m:t>
                          </m:r>
                          <m:r>
                            <a:rPr lang="en-US" altLang="zh-CN" sz="2800" i="1" spc="-10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|</m:t>
                          </m:r>
                          <m:r>
                            <a:rPr lang="en-US" altLang="zh-CN" sz="2800" i="1" spc="-10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  <m:r>
                            <a:rPr lang="en-US" altLang="zh-CN" sz="2800" i="1" spc="-10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800" i="1" spc="-10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800" spc="-10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log</m:t>
                          </m:r>
                          <m:f>
                            <m:fPr>
                              <m:ctrlPr>
                                <a:rPr lang="en-US" altLang="zh-CN" sz="2800" i="1" spc="-10" dirty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i="1" spc="-10" dirty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𝑝</m:t>
                              </m:r>
                              <m:r>
                                <a:rPr lang="en-US" altLang="zh-CN" sz="2800" i="1" spc="-10" dirty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(</m:t>
                              </m:r>
                              <m:r>
                                <a:rPr lang="en-US" altLang="zh-CN" sz="2800" i="1" spc="-10" dirty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𝑥</m:t>
                              </m:r>
                              <m:r>
                                <a:rPr lang="en-US" altLang="zh-CN" sz="2800" i="1" spc="-10" dirty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,</m:t>
                              </m:r>
                              <m:r>
                                <a:rPr lang="en-US" altLang="zh-CN" sz="2800" i="1" spc="-10" dirty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𝑧</m:t>
                              </m:r>
                              <m:r>
                                <a:rPr lang="en-US" altLang="zh-CN" sz="2800" i="1" spc="-10" dirty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zh-CN" sz="2800" i="1" spc="-10" dirty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altLang="zh-CN" sz="2800" i="1" spc="-10" dirty="0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 spc="-10" dirty="0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𝑧</m:t>
                                  </m:r>
                                  <m:r>
                                    <a:rPr lang="en-US" altLang="zh-CN" sz="2800" i="1" spc="-10" dirty="0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|</m:t>
                                  </m:r>
                                  <m:r>
                                    <a:rPr lang="en-US" altLang="zh-CN" sz="2800" i="1" spc="-10" dirty="0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altLang="zh-CN" sz="2800" i="1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i="1" spc="-10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zh-CN" altLang="en-US" sz="2800" i="1" spc="-10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𝔼</m:t>
                          </m:r>
                        </m:e>
                        <m:sub>
                          <m:r>
                            <a:rPr lang="en-US" altLang="zh-CN" sz="2800" i="1" spc="-10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𝑞</m:t>
                          </m:r>
                          <m:r>
                            <a:rPr lang="en-US" altLang="zh-CN" sz="2800" i="1" spc="-10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(</m:t>
                          </m:r>
                          <m:r>
                            <a:rPr lang="en-US" altLang="zh-CN" sz="2800" i="1" spc="-10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𝑧</m:t>
                          </m:r>
                          <m:r>
                            <a:rPr lang="en-US" altLang="zh-CN" sz="2800" i="1" spc="-10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|</m:t>
                          </m:r>
                          <m:r>
                            <a:rPr lang="en-US" altLang="zh-CN" sz="2800" i="1" spc="-10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  <m:r>
                            <a:rPr lang="en-US" altLang="zh-CN" sz="2800" i="1" spc="-10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800" i="1" spc="-10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800" spc="-10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log</m:t>
                          </m:r>
                          <m:f>
                            <m:fPr>
                              <m:ctrlPr>
                                <a:rPr lang="en-US" altLang="zh-CN" sz="2800" i="1" spc="-10" dirty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i="1" spc="-10" dirty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CN" sz="2800" i="1" spc="-10" dirty="0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 spc="-10" dirty="0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n-US" altLang="zh-CN" sz="2800" i="1" spc="-10" dirty="0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altLang="zh-CN" sz="2800" b="0" i="1" spc="-10" dirty="0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𝑝</m:t>
                              </m:r>
                              <m:r>
                                <a:rPr lang="en-US" altLang="zh-CN" sz="2800" b="0" i="1" spc="-10" dirty="0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(</m:t>
                              </m:r>
                              <m:r>
                                <a:rPr lang="en-US" altLang="zh-CN" sz="2800" b="0" i="1" spc="-10" dirty="0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𝑧</m:t>
                              </m:r>
                              <m:r>
                                <a:rPr lang="en-US" altLang="zh-CN" sz="2800" b="0" i="1" spc="-10" dirty="0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zh-CN" sz="2800" i="1" spc="-10" dirty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altLang="zh-CN" sz="2800" i="1" spc="-10" dirty="0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 spc="-10" dirty="0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𝑧</m:t>
                                  </m:r>
                                  <m:r>
                                    <a:rPr lang="en-US" altLang="zh-CN" sz="2800" i="1" spc="-10" dirty="0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|</m:t>
                                  </m:r>
                                  <m:r>
                                    <a:rPr lang="en-US" altLang="zh-CN" sz="2800" i="1" spc="-10" dirty="0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altLang="zh-CN" sz="2800" dirty="0">
                  <a:solidFill>
                    <a:schemeClr val="bg2">
                      <a:lumMod val="90000"/>
                    </a:schemeClr>
                  </a:solidFill>
                </a:endParaRPr>
              </a:p>
              <a:p>
                <a:endParaRPr lang="en-US" altLang="zh-CN" sz="2800" b="0" i="1" dirty="0">
                  <a:solidFill>
                    <a:schemeClr val="bg2">
                      <a:lumMod val="90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zh-CN" altLang="en-US" sz="280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𝔼</m:t>
                        </m:r>
                      </m:e>
                      <m:sub>
                        <m:r>
                          <a:rPr lang="en-US" altLang="zh-CN" sz="280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𝑞</m:t>
                        </m:r>
                        <m:r>
                          <a:rPr lang="en-US" altLang="zh-CN" sz="280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(</m:t>
                        </m:r>
                        <m:r>
                          <a:rPr lang="en-US" altLang="zh-CN" sz="280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𝑧</m:t>
                        </m:r>
                        <m:r>
                          <a:rPr lang="en-US" altLang="zh-CN" sz="280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|</m:t>
                        </m:r>
                        <m:r>
                          <a:rPr lang="en-US" altLang="zh-CN" sz="280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  <m:r>
                          <a:rPr lang="en-US" altLang="zh-CN" sz="280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280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800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log</m:t>
                        </m:r>
                        <m:r>
                          <a:rPr lang="en-US" altLang="zh-CN" sz="2800" b="0" i="0" spc="-10" dirty="0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 </m:t>
                        </m:r>
                        <m:r>
                          <a:rPr lang="en-US" altLang="zh-CN" sz="280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zh-CN" sz="280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80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US" altLang="zh-CN" sz="280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altLang="zh-CN" sz="2800" b="0" i="1" spc="-10" dirty="0" smtClean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+</m:t>
                    </m:r>
                  </m:oMath>
                </a14:m>
                <a:r>
                  <a:rPr lang="en-US" altLang="zh-CN" sz="2800" spc="-10" dirty="0">
                    <a:solidFill>
                      <a:schemeClr val="bg2">
                        <a:lumMod val="90000"/>
                      </a:schemeClr>
                    </a:solidFill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zh-CN" altLang="en-US" sz="280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𝔼</m:t>
                        </m:r>
                      </m:e>
                      <m:sub>
                        <m:r>
                          <a:rPr lang="en-US" altLang="zh-CN" sz="280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𝑞</m:t>
                        </m:r>
                        <m:r>
                          <a:rPr lang="en-US" altLang="zh-CN" sz="280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(</m:t>
                        </m:r>
                        <m:r>
                          <a:rPr lang="en-US" altLang="zh-CN" sz="280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𝑧</m:t>
                        </m:r>
                        <m:r>
                          <a:rPr lang="en-US" altLang="zh-CN" sz="280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|</m:t>
                        </m:r>
                        <m:r>
                          <a:rPr lang="en-US" altLang="zh-CN" sz="280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  <m:r>
                          <a:rPr lang="en-US" altLang="zh-CN" sz="280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280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800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log</m:t>
                        </m:r>
                        <m:f>
                          <m:fPr>
                            <m:ctrlPr>
                              <a:rPr lang="en-US" altLang="zh-CN" sz="280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fPr>
                          <m:num>
                            <m:r>
                              <a:rPr lang="en-US" altLang="zh-CN" sz="280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𝑝</m:t>
                            </m:r>
                            <m:r>
                              <a:rPr lang="en-US" altLang="zh-CN" sz="280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(</m:t>
                            </m:r>
                            <m:r>
                              <a:rPr lang="en-US" altLang="zh-CN" sz="280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𝑧</m:t>
                            </m:r>
                            <m:r>
                              <a:rPr lang="en-US" altLang="zh-CN" sz="280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CN" sz="280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altLang="zh-CN" sz="2800" i="1" spc="-10" dirty="0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i="1" spc="-10" dirty="0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𝑧</m:t>
                                </m:r>
                                <m:r>
                                  <a:rPr lang="en-US" altLang="zh-CN" sz="2800" i="1" spc="-10" dirty="0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|</m:t>
                                </m:r>
                                <m:r>
                                  <a:rPr lang="en-US" altLang="zh-CN" sz="2800" i="1" spc="-10" dirty="0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altLang="zh-CN" sz="2800" i="1" dirty="0">
                  <a:latin typeface="Cambria Math" panose="02040503050406030204" pitchFamily="18" charset="0"/>
                </a:endParaRPr>
              </a:p>
              <a:p>
                <a:endParaRPr lang="en-US" altLang="zh-CN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zh-CN" altLang="en-US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𝔼</m:t>
                          </m:r>
                        </m:e>
                        <m:sub>
                          <m: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𝑞</m:t>
                          </m:r>
                          <m: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(</m:t>
                          </m:r>
                          <m: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𝑧</m:t>
                          </m:r>
                          <m: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|</m:t>
                          </m:r>
                          <m: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  <m: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800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log</m:t>
                          </m:r>
                          <m:r>
                            <a:rPr lang="en-US" altLang="zh-CN" sz="2800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 </m:t>
                          </m:r>
                          <m: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280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altLang="zh-CN" sz="280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en-US" altLang="zh-CN" sz="2800" b="0" i="1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−</m:t>
                      </m:r>
                      <m:r>
                        <a:rPr lang="en-US" altLang="zh-CN" sz="2800" b="0" i="1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𝐾𝐿</m:t>
                      </m:r>
                      <m:r>
                        <a:rPr lang="en-US" altLang="zh-CN" sz="2800" b="0" i="1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(</m:t>
                      </m:r>
                      <m:r>
                        <a:rPr lang="en-US" altLang="zh-CN" sz="2800" i="1" spc="-10" dirty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𝑞</m:t>
                      </m:r>
                      <m:d>
                        <m:dPr>
                          <m:ctrlPr>
                            <a:rPr lang="en-US" altLang="zh-CN" sz="280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𝑧</m:t>
                          </m:r>
                        </m:e>
                        <m:e>
                          <m: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800" b="0" i="1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||</m:t>
                      </m:r>
                      <m:r>
                        <a:rPr lang="en-US" altLang="zh-CN" sz="2800" i="1" spc="-10" dirty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𝑝</m:t>
                      </m:r>
                      <m:r>
                        <a:rPr lang="en-US" altLang="zh-CN" sz="2800" i="1" spc="-10" dirty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(</m:t>
                      </m:r>
                      <m:r>
                        <a:rPr lang="en-US" altLang="zh-CN" sz="2800" i="1" spc="-10" dirty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𝑧</m:t>
                      </m:r>
                      <m:r>
                        <a:rPr lang="en-US" altLang="zh-CN" sz="2800" i="1" spc="-10" dirty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))</m:t>
                      </m:r>
                    </m:oMath>
                  </m:oMathPara>
                </a14:m>
                <a:endParaRPr lang="en-US" altLang="zh-CN" sz="2800" b="0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CAFEF35-4C21-9F53-D3F7-1407054A5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45" y="1169419"/>
                <a:ext cx="10871201" cy="30707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: 圆角 4">
            <a:extLst>
              <a:ext uri="{FF2B5EF4-FFF2-40B4-BE49-F238E27FC236}">
                <a16:creationId xmlns:a16="http://schemas.microsoft.com/office/drawing/2014/main" id="{DD016AB5-288A-40D2-EE3D-A40AA4CE7089}"/>
              </a:ext>
            </a:extLst>
          </p:cNvPr>
          <p:cNvSpPr/>
          <p:nvPr/>
        </p:nvSpPr>
        <p:spPr>
          <a:xfrm>
            <a:off x="4152395" y="3589679"/>
            <a:ext cx="2635481" cy="701968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70C52C5D-7FA4-B045-CDC1-F6FE4435272A}"/>
              </a:ext>
            </a:extLst>
          </p:cNvPr>
          <p:cNvSpPr/>
          <p:nvPr/>
        </p:nvSpPr>
        <p:spPr>
          <a:xfrm>
            <a:off x="948278" y="3589679"/>
            <a:ext cx="2865439" cy="70196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73F4F23-53A2-FB58-DCA2-8B6E334AD071}"/>
              </a:ext>
            </a:extLst>
          </p:cNvPr>
          <p:cNvSpPr txBox="1"/>
          <p:nvPr/>
        </p:nvSpPr>
        <p:spPr>
          <a:xfrm>
            <a:off x="425602" y="4240131"/>
            <a:ext cx="39107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Calibri Light" panose="020F0302020204030204" pitchFamily="34" charset="0"/>
              </a:rPr>
              <a:t>how good the decoder is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C227BB7-96A3-2E48-BEAB-DDE08CAAB922}"/>
              </a:ext>
            </a:extLst>
          </p:cNvPr>
          <p:cNvSpPr txBox="1"/>
          <p:nvPr/>
        </p:nvSpPr>
        <p:spPr>
          <a:xfrm>
            <a:off x="6735338" y="3679053"/>
            <a:ext cx="37839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How good the encoder is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AB9253FD-391D-0449-9C9A-447A2368A957}"/>
              </a:ext>
            </a:extLst>
          </p:cNvPr>
          <p:cNvGrpSpPr/>
          <p:nvPr/>
        </p:nvGrpSpPr>
        <p:grpSpPr>
          <a:xfrm>
            <a:off x="948278" y="5437281"/>
            <a:ext cx="6597381" cy="1329639"/>
            <a:chOff x="948278" y="4956571"/>
            <a:chExt cx="9013720" cy="1816628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00461810-D5E2-5D94-4A2E-B508CC66A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8278" y="4956571"/>
              <a:ext cx="1389330" cy="1389330"/>
            </a:xfrm>
            <a:prstGeom prst="rect">
              <a:avLst/>
            </a:prstGeom>
          </p:spPr>
        </p:pic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B6A31677-851E-DC09-31FE-33E8EFE842A6}"/>
                </a:ext>
              </a:extLst>
            </p:cNvPr>
            <p:cNvSpPr/>
            <p:nvPr/>
          </p:nvSpPr>
          <p:spPr>
            <a:xfrm>
              <a:off x="3046434" y="5407785"/>
              <a:ext cx="1575467" cy="486905"/>
            </a:xfrm>
            <a:prstGeom prst="roundRect">
              <a:avLst/>
            </a:prstGeom>
            <a:solidFill>
              <a:srgbClr val="8ECFC9"/>
            </a:solidFill>
            <a:effectLst>
              <a:innerShdw blurRad="114300">
                <a:schemeClr val="bg1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spc="-10" dirty="0">
                  <a:solidFill>
                    <a:schemeClr val="tx1"/>
                  </a:solidFill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rPr>
                <a:t>Encoder</a:t>
              </a:r>
              <a:endParaRPr lang="zh-CN" altLang="en-US" sz="2800" spc="-1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endParaRPr>
            </a:p>
          </p:txBody>
        </p: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E04174EB-8777-2AA6-958F-2F03E50EEE01}"/>
                </a:ext>
              </a:extLst>
            </p:cNvPr>
            <p:cNvCxnSpPr>
              <a:cxnSpLocks/>
            </p:cNvCxnSpPr>
            <p:nvPr/>
          </p:nvCxnSpPr>
          <p:spPr>
            <a:xfrm>
              <a:off x="2392955" y="5663269"/>
              <a:ext cx="59209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1A4C8B9F-FC62-5623-36D7-D227B3D35C91}"/>
                </a:ext>
              </a:extLst>
            </p:cNvPr>
            <p:cNvSpPr/>
            <p:nvPr/>
          </p:nvSpPr>
          <p:spPr>
            <a:xfrm rot="5400000">
              <a:off x="4976560" y="5472178"/>
              <a:ext cx="1090516" cy="382183"/>
            </a:xfrm>
            <a:prstGeom prst="roundRect">
              <a:avLst/>
            </a:prstGeom>
            <a:solidFill>
              <a:srgbClr val="9AC9D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spc="-1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endParaRPr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9630A83A-3BA3-473F-2002-0E5F10CE8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72668" y="4956571"/>
              <a:ext cx="1389330" cy="1389330"/>
            </a:xfrm>
            <a:prstGeom prst="rect">
              <a:avLst/>
            </a:prstGeom>
          </p:spPr>
        </p:pic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D313EFF4-0B1B-EBB0-5176-E70073437E03}"/>
                </a:ext>
              </a:extLst>
            </p:cNvPr>
            <p:cNvCxnSpPr>
              <a:cxnSpLocks/>
            </p:cNvCxnSpPr>
            <p:nvPr/>
          </p:nvCxnSpPr>
          <p:spPr>
            <a:xfrm>
              <a:off x="4650856" y="5663269"/>
              <a:ext cx="59209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5AD779B4-C11A-9F6B-3A98-628D93685834}"/>
                </a:ext>
              </a:extLst>
            </p:cNvPr>
            <p:cNvSpPr/>
            <p:nvPr/>
          </p:nvSpPr>
          <p:spPr>
            <a:xfrm>
              <a:off x="6375759" y="5407785"/>
              <a:ext cx="1575467" cy="486905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effectLst>
              <a:innerShdw blurRad="114300">
                <a:schemeClr val="bg1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spc="-10" dirty="0">
                  <a:solidFill>
                    <a:schemeClr val="tx1"/>
                  </a:solidFill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rPr>
                <a:t>Decoder</a:t>
              </a:r>
              <a:endParaRPr lang="zh-CN" altLang="en-US" sz="2800" spc="-1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endParaRPr>
            </a:p>
          </p:txBody>
        </p: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5AA77F93-A9EC-CA21-2417-31099628F848}"/>
                </a:ext>
              </a:extLst>
            </p:cNvPr>
            <p:cNvCxnSpPr>
              <a:cxnSpLocks/>
            </p:cNvCxnSpPr>
            <p:nvPr/>
          </p:nvCxnSpPr>
          <p:spPr>
            <a:xfrm>
              <a:off x="5722280" y="5663269"/>
              <a:ext cx="59209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2EFF6C1C-4094-69C7-EBE8-3236A7E58B62}"/>
                </a:ext>
              </a:extLst>
            </p:cNvPr>
            <p:cNvCxnSpPr>
              <a:cxnSpLocks/>
            </p:cNvCxnSpPr>
            <p:nvPr/>
          </p:nvCxnSpPr>
          <p:spPr>
            <a:xfrm>
              <a:off x="7980181" y="5663269"/>
              <a:ext cx="59209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DE86AA78-89B2-45BC-45C1-9F8BDDBB5E5F}"/>
                    </a:ext>
                  </a:extLst>
                </p:cNvPr>
                <p:cNvSpPr txBox="1"/>
                <p:nvPr/>
              </p:nvSpPr>
              <p:spPr>
                <a:xfrm>
                  <a:off x="1467096" y="6226545"/>
                  <a:ext cx="351692" cy="54665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DE86AA78-89B2-45BC-45C1-9F8BDDBB5E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7096" y="6226545"/>
                  <a:ext cx="351692" cy="546653"/>
                </a:xfrm>
                <a:prstGeom prst="rect">
                  <a:avLst/>
                </a:prstGeom>
                <a:blipFill>
                  <a:blip r:embed="rId6"/>
                  <a:stretch>
                    <a:fillRect r="-1190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7F9E898F-10AA-2802-0053-260C1A233932}"/>
                    </a:ext>
                  </a:extLst>
                </p:cNvPr>
                <p:cNvSpPr txBox="1"/>
                <p:nvPr/>
              </p:nvSpPr>
              <p:spPr>
                <a:xfrm>
                  <a:off x="5345972" y="6208528"/>
                  <a:ext cx="351692" cy="54665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7F9E898F-10AA-2802-0053-260C1A2339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5972" y="6208528"/>
                  <a:ext cx="351692" cy="546653"/>
                </a:xfrm>
                <a:prstGeom prst="rect">
                  <a:avLst/>
                </a:prstGeom>
                <a:blipFill>
                  <a:blip r:embed="rId7"/>
                  <a:stretch>
                    <a:fillRect r="-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C78E8B63-8A5D-504A-677C-DA9A62AFD9B8}"/>
                    </a:ext>
                  </a:extLst>
                </p:cNvPr>
                <p:cNvSpPr txBox="1"/>
                <p:nvPr/>
              </p:nvSpPr>
              <p:spPr>
                <a:xfrm>
                  <a:off x="9091487" y="6226546"/>
                  <a:ext cx="351692" cy="54665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C78E8B63-8A5D-504A-677C-DA9A62AFD9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1487" y="6226546"/>
                  <a:ext cx="351692" cy="546653"/>
                </a:xfrm>
                <a:prstGeom prst="rect">
                  <a:avLst/>
                </a:prstGeom>
                <a:blipFill>
                  <a:blip r:embed="rId8"/>
                  <a:stretch>
                    <a:fillRect r="-1162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F949DFC-8E18-505C-9853-58EA4EB285B2}"/>
                  </a:ext>
                </a:extLst>
              </p:cNvPr>
              <p:cNvSpPr txBox="1"/>
              <p:nvPr/>
            </p:nvSpPr>
            <p:spPr>
              <a:xfrm>
                <a:off x="4745539" y="6043644"/>
                <a:ext cx="14732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e>
                          <m: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F949DFC-8E18-505C-9853-58EA4EB28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39" y="6043644"/>
                <a:ext cx="147320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0DA8687-701F-AE87-742C-8C3A4A99498B}"/>
                  </a:ext>
                </a:extLst>
              </p:cNvPr>
              <p:cNvSpPr txBox="1"/>
              <p:nvPr/>
            </p:nvSpPr>
            <p:spPr>
              <a:xfrm>
                <a:off x="2287089" y="6092012"/>
                <a:ext cx="14732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𝑞</m:t>
                      </m:r>
                      <m:d>
                        <m:dPr>
                          <m:ctrlP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sz="2800" b="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𝑧</m:t>
                          </m:r>
                        </m:e>
                        <m:e>
                          <m:r>
                            <a:rPr lang="en-US" altLang="zh-CN" sz="2800" b="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0DA8687-701F-AE87-742C-8C3A4A994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089" y="6092012"/>
                <a:ext cx="147320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8860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46A8A-5CB9-B337-7641-130BE3DEA494}"/>
              </a:ext>
            </a:extLst>
          </p:cNvPr>
          <p:cNvSpPr txBox="1">
            <a:spLocks/>
          </p:cNvSpPr>
          <p:nvPr/>
        </p:nvSpPr>
        <p:spPr>
          <a:xfrm>
            <a:off x="1628273" y="2940398"/>
            <a:ext cx="8935453" cy="977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Calibri Light" panose="020F0302020204030204" pitchFamily="34" charset="0"/>
                <a:ea typeface="CMU Sans Serif" panose="02000603000000000000" pitchFamily="2" charset="0"/>
                <a:cs typeface="Calibri Light" panose="020F0302020204030204" pitchFamily="34" charset="0"/>
              </a:rPr>
              <a:t>Part 4: ELBO of DDPM</a:t>
            </a:r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710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19" y="212683"/>
            <a:ext cx="625934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dirty="0"/>
              <a:t>Optimization Goal of DDPM</a:t>
            </a:r>
            <a:endParaRPr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CAFEF35-4C21-9F53-D3F7-1407054A5336}"/>
                  </a:ext>
                </a:extLst>
              </p:cNvPr>
              <p:cNvSpPr txBox="1"/>
              <p:nvPr/>
            </p:nvSpPr>
            <p:spPr>
              <a:xfrm>
                <a:off x="850716" y="2044007"/>
                <a:ext cx="10553264" cy="12086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Maximize</m:t>
                    </m:r>
                    <m:sSub>
                      <m:sSubPr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 </m:t>
                        </m:r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sz="2800" b="0" i="1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sz="2800" spc="-10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Maximize</m:t>
                    </m:r>
                    <m:r>
                      <a:rPr lang="en-US" altLang="zh-CN" sz="2800" b="0" i="0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ELBO</m:t>
                    </m:r>
                    <m:d>
                      <m:dPr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en-US" altLang="zh-CN" sz="2800" b="0" i="0" dirty="0" smtClean="0">
                        <a:latin typeface="Calibri Light"/>
                        <a:cs typeface="Calibri Light"/>
                      </a:rPr>
                      <m:t>: </m:t>
                    </m:r>
                    <m:sSub>
                      <m:sSubPr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zh-CN" altLang="en-US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𝔼</m:t>
                        </m:r>
                      </m:e>
                      <m:sub>
                        <m:r>
                          <a:rPr lang="en-US" altLang="zh-CN" sz="2800" b="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𝑞</m:t>
                        </m:r>
                        <m:r>
                          <a:rPr lang="en-US" altLang="zh-CN" sz="2800" b="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(</m:t>
                        </m:r>
                        <m:r>
                          <a:rPr lang="en-US" altLang="zh-CN" sz="2800" b="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𝑧</m:t>
                        </m:r>
                        <m:r>
                          <a:rPr lang="en-US" altLang="zh-CN" sz="2800" b="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|</m:t>
                        </m:r>
                        <m:r>
                          <a:rPr lang="en-US" altLang="zh-CN" sz="2800" b="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  <m:r>
                          <a:rPr lang="en-US" altLang="zh-CN" sz="2800" b="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800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log</m:t>
                        </m:r>
                        <m:f>
                          <m:f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spc="-10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𝑝</m:t>
                            </m:r>
                            <m:r>
                              <a:rPr lang="en-US" altLang="zh-CN" sz="2800" b="0" i="1" spc="-10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(</m:t>
                            </m:r>
                            <m:r>
                              <a:rPr lang="en-US" altLang="zh-CN" sz="2800" b="0" i="1" spc="-10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  <m:r>
                              <a:rPr lang="en-US" altLang="zh-CN" sz="2800" b="0" i="1" spc="-10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,</m:t>
                            </m:r>
                            <m:r>
                              <a:rPr lang="en-US" altLang="zh-CN" sz="2800" b="0" i="1" spc="-10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𝑧</m:t>
                            </m:r>
                            <m:r>
                              <a:rPr lang="en-US" altLang="zh-CN" sz="2800" b="0" i="1" spc="-10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CN" sz="2800" b="0" i="1" spc="-10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0" i="1" spc="-10" dirty="0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𝑧</m:t>
                                </m:r>
                                <m:r>
                                  <a:rPr lang="en-US" altLang="zh-CN" sz="2800" b="0" i="1" spc="-10" dirty="0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|</m:t>
                                </m:r>
                                <m: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altLang="zh-CN" sz="2800" spc="-10" dirty="0">
                    <a:latin typeface="Calibri Light"/>
                    <a:cs typeface="Calibri Light" panose="020F0302020204030204" pitchFamily="34" charset="0"/>
                  </a:rPr>
                  <a:t>,</a:t>
                </a:r>
                <a:br>
                  <a:rPr lang="en-US" altLang="zh-CN" sz="2800" spc="-10" dirty="0">
                    <a:latin typeface="Calibri Light"/>
                    <a:cs typeface="Calibri Light" panose="020F0302020204030204" pitchFamily="34" charset="0"/>
                  </a:rPr>
                </a:br>
                <a:r>
                  <a:rPr lang="en-US" altLang="zh-CN" sz="2800" dirty="0">
                    <a:latin typeface="Calibri Light"/>
                    <a:ea typeface="+mj-ea"/>
                    <a:cs typeface="Calibri Light"/>
                  </a:rPr>
                  <a:t>latent variable </a:t>
                </a:r>
                <a14:m>
                  <m:oMath xmlns:m="http://schemas.openxmlformats.org/officeDocument/2006/math">
                    <m:r>
                      <a:rPr lang="en-US" altLang="zh-CN" sz="2800" dirty="0">
                        <a:latin typeface="Cambria Math" panose="02040503050406030204" pitchFamily="18" charset="0"/>
                        <a:ea typeface="+mj-ea"/>
                        <a:cs typeface="Calibri Light"/>
                      </a:rPr>
                      <m:t>𝑧</m:t>
                    </m:r>
                  </m:oMath>
                </a14:m>
                <a:endParaRPr lang="en-US" altLang="zh-CN" sz="3600" dirty="0">
                  <a:latin typeface="Calibri Light"/>
                  <a:ea typeface="+mj-ea"/>
                  <a:cs typeface="Calibri Light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CAFEF35-4C21-9F53-D3F7-1407054A5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716" y="2044007"/>
                <a:ext cx="10553264" cy="1208601"/>
              </a:xfrm>
              <a:prstGeom prst="rect">
                <a:avLst/>
              </a:prstGeom>
              <a:blipFill>
                <a:blip r:embed="rId3"/>
                <a:stretch>
                  <a:fillRect l="-1213" b="-13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EF04581C-439E-3277-7D2A-128A005108CB}"/>
              </a:ext>
            </a:extLst>
          </p:cNvPr>
          <p:cNvSpPr txBox="1"/>
          <p:nvPr/>
        </p:nvSpPr>
        <p:spPr>
          <a:xfrm>
            <a:off x="172756" y="3957893"/>
            <a:ext cx="43591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Diffusion</a:t>
            </a:r>
            <a:endParaRPr lang="zh-CN" altLang="en-US" sz="2800" b="1" u="sng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C7DB942-68C7-2061-9271-9DBA4EB46765}"/>
              </a:ext>
            </a:extLst>
          </p:cNvPr>
          <p:cNvSpPr txBox="1"/>
          <p:nvPr/>
        </p:nvSpPr>
        <p:spPr>
          <a:xfrm>
            <a:off x="172756" y="987557"/>
            <a:ext cx="798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VAE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96C67C9-D390-7395-58DA-F0BCFA0A2741}"/>
                  </a:ext>
                </a:extLst>
              </p:cNvPr>
              <p:cNvSpPr txBox="1"/>
              <p:nvPr/>
            </p:nvSpPr>
            <p:spPr>
              <a:xfrm>
                <a:off x="850715" y="5018805"/>
                <a:ext cx="10284769" cy="12093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Maximize</m:t>
                    </m:r>
                    <m:sSub>
                      <m:sSubPr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 </m:t>
                        </m:r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sz="2800" i="1" spc="-10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sz="2800" spc="-10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Maximize</m:t>
                    </m:r>
                    <m:r>
                      <a:rPr lang="en-US" altLang="zh-CN" sz="2800" b="0" i="0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ELBO</m:t>
                    </m:r>
                    <m:d>
                      <m:dPr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m:rPr>
                        <m:nor/>
                      </m:rPr>
                      <a:rPr lang="en-US" altLang="zh-CN" sz="2800" dirty="0">
                        <a:latin typeface="Calibri Light"/>
                        <a:cs typeface="Calibri Light"/>
                      </a:rPr>
                      <m:t>: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  <a:cs typeface="Calibri Light"/>
                      </a:rPr>
                      <m:t> </m:t>
                    </m:r>
                    <m:sSub>
                      <m:sSubPr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zh-CN" altLang="en-US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𝔼</m:t>
                        </m:r>
                      </m:e>
                      <m:sub>
                        <m:r>
                          <a:rPr lang="en-US" altLang="zh-CN" sz="2800" b="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𝑞</m:t>
                        </m:r>
                        <m:r>
                          <a:rPr lang="en-US" altLang="zh-CN" sz="2800" b="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1:</m:t>
                            </m:r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altLang="zh-CN" sz="2800" b="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800" b="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800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log</m:t>
                        </m:r>
                        <m:f>
                          <m:f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spc="-10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𝑝</m:t>
                            </m:r>
                            <m:r>
                              <a:rPr lang="en-US" altLang="zh-CN" sz="2800" b="0" i="1" spc="-10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800" b="0" i="1" spc="-10" dirty="0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pc="-10" dirty="0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 b="0" i="1" spc="-10" dirty="0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CN" sz="2800" b="0" i="1" spc="-10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,   </m:t>
                            </m:r>
                            <m:sSub>
                              <m:sSubPr>
                                <m:ctrlPr>
                                  <a:rPr lang="en-US" altLang="zh-CN" sz="2800" b="0" i="1" spc="-10" dirty="0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pc="-10" dirty="0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 b="0" i="1" spc="-10" dirty="0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1:</m:t>
                                </m:r>
                                <m:r>
                                  <a:rPr lang="en-US" altLang="zh-CN" sz="2800" b="0" i="1" spc="-10" dirty="0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altLang="zh-CN" sz="2800" b="0" i="1" spc="-10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CN" sz="2800" b="0" i="1" spc="-10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800" i="1" spc="-10" dirty="0"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i="1" spc="-10" dirty="0"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800" i="1" spc="-10" dirty="0"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1:</m:t>
                                    </m:r>
                                    <m:r>
                                      <a:rPr lang="en-US" altLang="zh-CN" sz="2800" i="1" spc="-10" dirty="0"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CN" sz="2800" b="0" i="1" spc="-10" dirty="0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altLang="zh-CN" sz="2800" i="1" spc="-10" dirty="0"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i="1" spc="-10" dirty="0"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800" i="1" spc="-10" dirty="0"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latin typeface="Calibri Light"/>
                    <a:ea typeface="+mj-ea"/>
                    <a:cs typeface="Calibri Light"/>
                  </a:rPr>
                  <a:t>, latent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altLang="zh-CN" sz="2800" b="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96C67C9-D390-7395-58DA-F0BCFA0A2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715" y="5018805"/>
                <a:ext cx="10284769" cy="1209370"/>
              </a:xfrm>
              <a:prstGeom prst="rect">
                <a:avLst/>
              </a:prstGeom>
              <a:blipFill>
                <a:blip r:embed="rId4"/>
                <a:stretch>
                  <a:fillRect l="-1245" b="-13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: 圆角 9">
            <a:extLst>
              <a:ext uri="{FF2B5EF4-FFF2-40B4-BE49-F238E27FC236}">
                <a16:creationId xmlns:a16="http://schemas.microsoft.com/office/drawing/2014/main" id="{D981733B-8E14-77A2-DA89-08B9E5C3A06C}"/>
              </a:ext>
            </a:extLst>
          </p:cNvPr>
          <p:cNvSpPr/>
          <p:nvPr/>
        </p:nvSpPr>
        <p:spPr>
          <a:xfrm>
            <a:off x="7077307" y="2374933"/>
            <a:ext cx="798746" cy="34241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5024FDC9-3FE0-E63F-2FEA-7299836396A9}"/>
              </a:ext>
            </a:extLst>
          </p:cNvPr>
          <p:cNvSpPr/>
          <p:nvPr/>
        </p:nvSpPr>
        <p:spPr>
          <a:xfrm>
            <a:off x="7234951" y="5349125"/>
            <a:ext cx="1297579" cy="34208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6C3D381-DD53-F116-4B73-E001E60CFF3B}"/>
              </a:ext>
            </a:extLst>
          </p:cNvPr>
          <p:cNvSpPr txBox="1"/>
          <p:nvPr/>
        </p:nvSpPr>
        <p:spPr>
          <a:xfrm>
            <a:off x="6771030" y="2729388"/>
            <a:ext cx="14112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Calibri Light" panose="020F0302020204030204" pitchFamily="34" charset="0"/>
              </a:rPr>
              <a:t>Encoder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70F1C10-5CB4-13AB-7504-45F38D5FF450}"/>
              </a:ext>
            </a:extLst>
          </p:cNvPr>
          <p:cNvSpPr txBox="1"/>
          <p:nvPr/>
        </p:nvSpPr>
        <p:spPr>
          <a:xfrm>
            <a:off x="6455672" y="5688458"/>
            <a:ext cx="28407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Calibri Light" panose="020F0302020204030204" pitchFamily="34" charset="0"/>
              </a:rPr>
              <a:t>Diffusion (Forward) Process</a:t>
            </a:r>
          </a:p>
        </p:txBody>
      </p:sp>
    </p:spTree>
    <p:extLst>
      <p:ext uri="{BB962C8B-B14F-4D97-AF65-F5344CB8AC3E}">
        <p14:creationId xmlns:p14="http://schemas.microsoft.com/office/powerpoint/2010/main" val="1236448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19" y="212682"/>
            <a:ext cx="57335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Evidence Lower Bond of DDPM </a:t>
            </a:r>
          </a:p>
        </p:txBody>
      </p:sp>
      <p:pic>
        <p:nvPicPr>
          <p:cNvPr id="4" name="图片 3" descr="文本, 表格&#10;&#10;描述已自动生成">
            <a:extLst>
              <a:ext uri="{FF2B5EF4-FFF2-40B4-BE49-F238E27FC236}">
                <a16:creationId xmlns:a16="http://schemas.microsoft.com/office/drawing/2014/main" id="{5CC7CB59-FA0F-DA00-BC79-192B7216C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" y="779504"/>
            <a:ext cx="8176886" cy="506439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40FB630-5384-57B1-FA77-A47B6637592E}"/>
              </a:ext>
            </a:extLst>
          </p:cNvPr>
          <p:cNvSpPr txBox="1"/>
          <p:nvPr/>
        </p:nvSpPr>
        <p:spPr>
          <a:xfrm>
            <a:off x="4136230" y="5933667"/>
            <a:ext cx="80557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Understanding Diffusion Models: A Unified Perspective</a:t>
            </a:r>
          </a:p>
          <a:p>
            <a:pPr algn="r"/>
            <a:r>
              <a:rPr lang="zh-CN" alt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https://arxiv.org/pdf/2208.11970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3E81E952-B41A-F00F-364E-058B3CAF09F9}"/>
              </a:ext>
            </a:extLst>
          </p:cNvPr>
          <p:cNvSpPr/>
          <p:nvPr/>
        </p:nvSpPr>
        <p:spPr>
          <a:xfrm>
            <a:off x="1527437" y="689736"/>
            <a:ext cx="2991224" cy="72758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398F525-3556-641D-989A-3F2C960ABEAA}"/>
                  </a:ext>
                </a:extLst>
              </p:cNvPr>
              <p:cNvSpPr txBox="1"/>
              <p:nvPr/>
            </p:nvSpPr>
            <p:spPr>
              <a:xfrm>
                <a:off x="5995137" y="779504"/>
                <a:ext cx="5733575" cy="10511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b="0" i="0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EBLO</m:t>
                      </m:r>
                      <m:r>
                        <a:rPr lang="en-US" altLang="zh-CN" sz="2800" b="0" i="1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zh-CN" altLang="en-US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𝔼</m:t>
                          </m:r>
                        </m:e>
                        <m:sub>
                          <m: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𝑞</m:t>
                          </m:r>
                          <m: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80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1:</m:t>
                              </m:r>
                              <m:r>
                                <a:rPr lang="en-US" altLang="zh-CN" sz="280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sz="280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800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log</m:t>
                          </m:r>
                          <m:f>
                            <m:fPr>
                              <m:ctrlPr>
                                <a:rPr lang="en-US" altLang="zh-CN" sz="280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𝑝</m:t>
                              </m:r>
                              <m:r>
                                <a:rPr lang="en-US" altLang="zh-CN" sz="280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800" i="1" spc="-10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 spc="-10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800" b="0" i="1" spc="-10" dirty="0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0</m:t>
                                  </m:r>
                                  <m:r>
                                    <a:rPr lang="en-US" altLang="zh-CN" sz="2800" i="1" spc="-10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:</m:t>
                                  </m:r>
                                  <m:r>
                                    <a:rPr lang="en-US" altLang="zh-CN" sz="2800" i="1" spc="-10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altLang="zh-CN" sz="280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zh-CN" sz="280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altLang="zh-CN" sz="2800" i="1" spc="-10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800" i="1" spc="-10" dirty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i="1" spc="-10" dirty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800" i="1" spc="-10" dirty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1:</m:t>
                                      </m:r>
                                      <m:r>
                                        <a:rPr lang="en-US" altLang="zh-CN" sz="2800" i="1" spc="-10" dirty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r>
                                    <a:rPr lang="en-US" altLang="zh-CN" sz="2800" i="1" spc="-10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altLang="zh-CN" sz="2800" i="1" spc="-10" dirty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i="1" spc="-10" dirty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800" i="1" spc="-10" dirty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altLang="zh-CN" sz="2800" b="1" dirty="0">
                  <a:solidFill>
                    <a:srgbClr val="C00000"/>
                  </a:solidFill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398F525-3556-641D-989A-3F2C960AB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137" y="779504"/>
                <a:ext cx="5733575" cy="10511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5217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19" y="212682"/>
            <a:ext cx="832675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Evidence Lower Bond of DDPM (</a:t>
            </a:r>
            <a:r>
              <a:rPr lang="en-US" altLang="zh-CN" sz="36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Continued.</a:t>
            </a:r>
            <a:r>
              <a:rPr lang="en-US" sz="36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) </a:t>
            </a:r>
          </a:p>
        </p:txBody>
      </p:sp>
      <p:pic>
        <p:nvPicPr>
          <p:cNvPr id="5" name="图片 4" descr="文本&#10;&#10;低可信度描述已自动生成">
            <a:extLst>
              <a:ext uri="{FF2B5EF4-FFF2-40B4-BE49-F238E27FC236}">
                <a16:creationId xmlns:a16="http://schemas.microsoft.com/office/drawing/2014/main" id="{97F14DCE-D6CE-A02F-ADF2-768ACF476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86" y="779504"/>
            <a:ext cx="10709236" cy="5219833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B7DE3F87-4832-47BD-330E-AA1818747AF0}"/>
              </a:ext>
            </a:extLst>
          </p:cNvPr>
          <p:cNvSpPr/>
          <p:nvPr/>
        </p:nvSpPr>
        <p:spPr>
          <a:xfrm>
            <a:off x="712871" y="5141535"/>
            <a:ext cx="10229767" cy="95410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50FA461-EF3D-9592-8F01-D9C4334FC1E9}"/>
              </a:ext>
            </a:extLst>
          </p:cNvPr>
          <p:cNvSpPr txBox="1"/>
          <p:nvPr/>
        </p:nvSpPr>
        <p:spPr>
          <a:xfrm>
            <a:off x="6900392" y="6304549"/>
            <a:ext cx="4305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Also called “consistency term”</a:t>
            </a:r>
            <a:endParaRPr lang="zh-CN" altLang="en-US" sz="2800" dirty="0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ED6CC3E4-3F81-1076-A7D9-FBA0AC3A1685}"/>
              </a:ext>
            </a:extLst>
          </p:cNvPr>
          <p:cNvSpPr/>
          <p:nvPr/>
        </p:nvSpPr>
        <p:spPr>
          <a:xfrm>
            <a:off x="7525831" y="5763187"/>
            <a:ext cx="2050118" cy="186763"/>
          </a:xfrm>
          <a:prstGeom prst="roundRect">
            <a:avLst/>
          </a:prstGeom>
          <a:noFill/>
          <a:ln w="28575">
            <a:solidFill>
              <a:srgbClr val="2818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A48B19AD-D848-728B-CF23-5E23E1D9D54B}"/>
              </a:ext>
            </a:extLst>
          </p:cNvPr>
          <p:cNvCxnSpPr>
            <a:cxnSpLocks/>
          </p:cNvCxnSpPr>
          <p:nvPr/>
        </p:nvCxnSpPr>
        <p:spPr>
          <a:xfrm flipV="1">
            <a:off x="8532844" y="5999337"/>
            <a:ext cx="0" cy="420513"/>
          </a:xfrm>
          <a:prstGeom prst="straightConnector1">
            <a:avLst/>
          </a:prstGeom>
          <a:ln w="28575">
            <a:solidFill>
              <a:srgbClr val="2818B5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974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19" y="240382"/>
            <a:ext cx="3319781" cy="511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altLang="zh-CN"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Optimization Goal</a:t>
            </a:r>
            <a:endParaRPr lang="zh-CN" altLang="en-US" sz="3600" spc="-1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C94ABE3-83B6-4292-BD64-823761034D5D}"/>
                  </a:ext>
                </a:extLst>
              </p:cNvPr>
              <p:cNvSpPr txBox="1"/>
              <p:nvPr/>
            </p:nvSpPr>
            <p:spPr>
              <a:xfrm>
                <a:off x="1056828" y="2635000"/>
                <a:ext cx="10078344" cy="2018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800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Maximize</m:t>
                          </m:r>
                        </m:e>
                        <m:sub>
                          <m: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𝜃</m:t>
                          </m:r>
                        </m:sub>
                      </m:sSub>
                      <m:r>
                        <a:rPr lang="en-US" altLang="zh-CN" sz="2800" spc="-10" dirty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800" spc="-10" dirty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ELBO</m:t>
                      </m:r>
                      <m:r>
                        <a:rPr lang="en-US" altLang="zh-CN" sz="2800" i="1" spc="-10" dirty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</m:oMath>
                  </m:oMathPara>
                </a14:m>
                <a:endParaRPr lang="en-US" altLang="zh-CN" sz="2800" i="1" spc="-10" dirty="0">
                  <a:latin typeface="Cambria Math" panose="02040503050406030204" pitchFamily="18" charset="0"/>
                  <a:cs typeface="Calibri Light" panose="020F03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Maximize</m:t>
                            </m:r>
                          </m:e>
                          <m:sub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 </m:t>
                        </m:r>
                        <m:r>
                          <a:rPr lang="zh-CN" altLang="en-US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𝔼</m:t>
                        </m:r>
                      </m:e>
                      <m:sub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𝑞</m:t>
                        </m:r>
                        <m:d>
                          <m:d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800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log</m:t>
                        </m:r>
                        <m:sSub>
                          <m:sSub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sz="2800" i="1" spc="-10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−</m:t>
                    </m:r>
                  </m:oMath>
                </a14:m>
                <a:r>
                  <a:rPr lang="en-US" altLang="zh-CN" sz="2800" spc="-10" dirty="0"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i="1" spc="-10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𝐾𝐿</m:t>
                    </m:r>
                    <m:r>
                      <a:rPr lang="en-US" altLang="zh-CN" sz="2800" i="1" spc="-10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sz="2800" i="1" spc="-10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𝑞</m:t>
                    </m:r>
                    <m:d>
                      <m:dPr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𝑇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sz="2800" i="1" spc="-10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||</m:t>
                    </m:r>
                    <m:r>
                      <a:rPr lang="en-US" altLang="zh-CN" sz="2800" i="1" spc="-10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𝑝</m:t>
                    </m:r>
                    <m:d>
                      <m:dPr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US" altLang="zh-CN" sz="2800" i="1" spc="-10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 </m:t>
                    </m:r>
                  </m:oMath>
                </a14:m>
                <a:endParaRPr lang="en-US" altLang="zh-CN" sz="2800" spc="-10" dirty="0">
                  <a:cs typeface="Calibri Light" panose="020F0302020204030204" pitchFamily="34" charset="0"/>
                </a:endParaRPr>
              </a:p>
              <a:p>
                <a:endParaRPr lang="en-US" altLang="zh-CN" sz="2800" i="1" spc="-10" dirty="0">
                  <a:latin typeface="Cambria Math" panose="02040503050406030204" pitchFamily="18" charset="0"/>
                  <a:cs typeface="Calibri Light" panose="020F0302020204030204" pitchFamily="34" charset="0"/>
                </a:endParaRPr>
              </a:p>
              <a:p>
                <a:r>
                  <a:rPr lang="en-US" altLang="zh-CN" sz="2800" spc="-10" dirty="0">
                    <a:cs typeface="Calibri Light" panose="020F030202020403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zh-CN" sz="2800" i="1" spc="-10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=2</m:t>
                        </m:r>
                      </m:sub>
                      <m:sup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zh-CN" altLang="en-US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800" i="1" spc="-10" dirty="0"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i="1" spc="-10" dirty="0"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800" i="1" spc="-10" dirty="0"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800" i="1" spc="-10" dirty="0"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i="1" spc="-10" dirty="0"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800" i="1" spc="-10" dirty="0"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e>
                    </m:nary>
                    <m:r>
                      <a:rPr lang="en-US" altLang="zh-CN" sz="2800" i="1" spc="-10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[</m:t>
                    </m:r>
                    <m:r>
                      <a:rPr lang="en-US" altLang="zh-CN" sz="2800" i="1" spc="-10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𝐾𝐿</m:t>
                    </m:r>
                    <m:r>
                      <a:rPr lang="en-US" altLang="zh-CN" sz="2800" i="1" spc="-10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sz="2800" i="1" spc="-10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𝑞</m:t>
                    </m:r>
                    <m:d>
                      <m:dPr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−1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sz="2800" i="1" spc="-10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||</m:t>
                    </m:r>
                    <m:sSub>
                      <m:sSubPr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CN" sz="2800" i="1" spc="-10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)]</m:t>
                    </m:r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C94ABE3-83B6-4292-BD64-823761034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828" y="2635000"/>
                <a:ext cx="10078344" cy="2018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006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46A8A-5CB9-B337-7641-130BE3DEA494}"/>
              </a:ext>
            </a:extLst>
          </p:cNvPr>
          <p:cNvSpPr txBox="1">
            <a:spLocks/>
          </p:cNvSpPr>
          <p:nvPr/>
        </p:nvSpPr>
        <p:spPr>
          <a:xfrm>
            <a:off x="4479836" y="3231674"/>
            <a:ext cx="3232327" cy="518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Calibri Light" panose="020F0302020204030204" pitchFamily="34" charset="0"/>
                <a:ea typeface="CMU Sans Serif" panose="02000603000000000000" pitchFamily="2" charset="0"/>
                <a:cs typeface="Calibri Light" panose="020F0302020204030204" pitchFamily="34" charset="0"/>
              </a:rPr>
              <a:t>Part 1: </a:t>
            </a:r>
            <a:r>
              <a:rPr lang="en-US" altLang="zh-CN" sz="3600" dirty="0">
                <a:latin typeface="Calibri Light" panose="020F0302020204030204" pitchFamily="34" charset="0"/>
                <a:ea typeface="CMU Sans Serif" panose="02000603000000000000" pitchFamily="2" charset="0"/>
                <a:cs typeface="Calibri Light" panose="020F0302020204030204" pitchFamily="34" charset="0"/>
              </a:rPr>
              <a:t>Overview</a:t>
            </a:r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375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2">
            <a:extLst>
              <a:ext uri="{FF2B5EF4-FFF2-40B4-BE49-F238E27FC236}">
                <a16:creationId xmlns:a16="http://schemas.microsoft.com/office/drawing/2014/main" id="{3A3DCACF-56CC-E6FA-7928-9F3CFA74C7D1}"/>
              </a:ext>
            </a:extLst>
          </p:cNvPr>
          <p:cNvSpPr txBox="1">
            <a:spLocks/>
          </p:cNvSpPr>
          <p:nvPr/>
        </p:nvSpPr>
        <p:spPr>
          <a:xfrm>
            <a:off x="274319" y="240382"/>
            <a:ext cx="3389631" cy="5114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altLang="zh-CN"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Consistency Term</a:t>
            </a:r>
            <a:endParaRPr lang="zh-CN" altLang="en-US" sz="3600" spc="-1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21B6CD9-1FA1-37B2-DE28-8F5209300BF1}"/>
                  </a:ext>
                </a:extLst>
              </p:cNvPr>
              <p:cNvSpPr txBox="1"/>
              <p:nvPr/>
            </p:nvSpPr>
            <p:spPr>
              <a:xfrm>
                <a:off x="1006986" y="2070763"/>
                <a:ext cx="9622157" cy="2018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pc="-10" dirty="0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800" spc="-10" dirty="0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Maximize</m:t>
                          </m:r>
                        </m:e>
                        <m:sub>
                          <m:r>
                            <a:rPr lang="en-US" altLang="zh-CN" sz="2800" b="0" i="1" spc="-10" dirty="0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𝜃</m:t>
                          </m:r>
                        </m:sub>
                      </m:sSub>
                      <m:r>
                        <a:rPr lang="en-US" altLang="zh-CN" sz="2800" b="0" i="0" spc="-1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800" spc="-1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ELBO</m:t>
                      </m:r>
                    </m:oMath>
                  </m:oMathPara>
                </a14:m>
                <a:endParaRPr lang="en-US" altLang="zh-CN" sz="2800" i="1" spc="-10" dirty="0">
                  <a:solidFill>
                    <a:schemeClr val="bg2">
                      <a:lumMod val="90000"/>
                    </a:schemeClr>
                  </a:solidFill>
                  <a:latin typeface="Cambria Math" panose="02040503050406030204" pitchFamily="18" charset="0"/>
                  <a:cs typeface="Calibri Light" panose="020F03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pc="-10" dirty="0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2800" b="0" i="1" spc="-10" dirty="0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Maximize</m:t>
                            </m:r>
                          </m:e>
                          <m:sub>
                            <m:r>
                              <a:rPr lang="en-US" altLang="zh-CN" sz="2800" b="0" i="1" spc="-10" dirty="0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zh-CN" sz="2800" b="0" i="1" spc="-10" dirty="0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 </m:t>
                        </m:r>
                        <m:r>
                          <a:rPr lang="zh-CN" altLang="en-US" sz="2800" b="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𝔼</m:t>
                        </m:r>
                      </m:e>
                      <m:sub>
                        <m:r>
                          <a:rPr lang="en-US" altLang="zh-CN" sz="2800" b="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𝑞</m:t>
                        </m:r>
                        <m:d>
                          <m:dPr>
                            <m:ctrlPr>
                              <a:rPr lang="en-US" altLang="zh-CN" sz="280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i="1" spc="-10" dirty="0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pc="-10" dirty="0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 b="0" i="1" spc="-10" dirty="0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CN" sz="2800" i="1" spc="-10" dirty="0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pc="-10" dirty="0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 b="0" i="1" spc="-10" dirty="0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280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800" b="0" i="0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log</m:t>
                        </m:r>
                        <m:sSub>
                          <m:sSubPr>
                            <m:ctrlPr>
                              <a:rPr lang="en-US" altLang="zh-CN" sz="280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800" b="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80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i="1" spc="-10" dirty="0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pc="-10" dirty="0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 b="0" i="1" spc="-10" dirty="0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CN" sz="2800" b="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CN" sz="2800" i="1" spc="-10" dirty="0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pc="-10" dirty="0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 b="0" i="1" spc="-10" dirty="0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sz="2800" b="0" i="1" spc="-10" dirty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−</m:t>
                    </m:r>
                  </m:oMath>
                </a14:m>
                <a:r>
                  <a:rPr lang="en-US" altLang="zh-CN" sz="2800" spc="-10" dirty="0">
                    <a:solidFill>
                      <a:schemeClr val="bg2">
                        <a:lumMod val="90000"/>
                      </a:schemeClr>
                    </a:solidFill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pc="-10" dirty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𝐾𝐿</m:t>
                    </m:r>
                    <m:r>
                      <a:rPr lang="en-US" altLang="zh-CN" sz="2800" b="0" i="1" spc="-10" dirty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sz="2800" b="0" i="1" spc="-10" dirty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𝑞</m:t>
                    </m:r>
                    <m:d>
                      <m:dPr>
                        <m:ctrlPr>
                          <a:rPr lang="en-US" altLang="zh-CN" sz="280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𝑇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sz="280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sz="2800" b="0" i="1" spc="-10" dirty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||</m:t>
                    </m:r>
                    <m:r>
                      <a:rPr lang="en-US" altLang="zh-CN" sz="2800" b="0" i="1" spc="-10" dirty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𝑝</m:t>
                    </m:r>
                    <m:d>
                      <m:dPr>
                        <m:ctrlPr>
                          <a:rPr lang="en-US" altLang="zh-CN" sz="280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US" altLang="zh-CN" sz="2800" b="0" i="1" spc="-10" dirty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 </m:t>
                    </m:r>
                  </m:oMath>
                </a14:m>
                <a:endParaRPr lang="en-US" altLang="zh-CN" sz="2800" spc="-10" dirty="0">
                  <a:solidFill>
                    <a:schemeClr val="bg2">
                      <a:lumMod val="90000"/>
                    </a:schemeClr>
                  </a:solidFill>
                  <a:cs typeface="Calibri Light" panose="020F0302020204030204" pitchFamily="34" charset="0"/>
                </a:endParaRPr>
              </a:p>
              <a:p>
                <a:endParaRPr lang="en-US" altLang="zh-CN" sz="2800" i="1" spc="-10" dirty="0">
                  <a:latin typeface="Cambria Math" panose="02040503050406030204" pitchFamily="18" charset="0"/>
                  <a:cs typeface="Calibri Light" panose="020F0302020204030204" pitchFamily="34" charset="0"/>
                </a:endParaRPr>
              </a:p>
              <a:p>
                <a:r>
                  <a:rPr lang="en-US" altLang="zh-CN" sz="2800" spc="-10" dirty="0">
                    <a:cs typeface="Calibri Light" panose="020F030202020403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zh-CN" sz="2800" b="0" i="1" spc="-10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800" b="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  <m:r>
                          <a:rPr lang="en-US" altLang="zh-CN" sz="2800" b="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=2</m:t>
                        </m:r>
                      </m:sub>
                      <m:sup>
                        <m:r>
                          <a:rPr lang="en-US" altLang="zh-CN" sz="2800" b="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zh-CN" altLang="en-US" sz="28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US" altLang="zh-CN" sz="28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800" i="1" spc="-10" dirty="0"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0" i="1" spc="-10" dirty="0"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800" b="0" i="1" spc="-10" dirty="0"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800" i="1" spc="-10" dirty="0"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0" i="1" spc="-10" dirty="0"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800" b="0" i="1" spc="-10" dirty="0"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e>
                    </m:nary>
                    <m:r>
                      <a:rPr lang="en-US" altLang="zh-CN" sz="2800" b="0" i="1" spc="-10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[</m:t>
                    </m:r>
                    <m:r>
                      <a:rPr lang="en-US" altLang="zh-CN" sz="2800" b="0" i="1" spc="-10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𝐾𝐿</m:t>
                    </m:r>
                    <m:r>
                      <a:rPr lang="en-US" altLang="zh-CN" sz="2800" b="0" i="1" spc="-10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sz="2800" b="0" i="1" spc="-10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𝑞</m:t>
                    </m:r>
                    <m:d>
                      <m:dPr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  <m:r>
                              <a:rPr lang="en-US" altLang="zh-CN" sz="28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−1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2800" b="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sz="2800" b="0" i="1" spc="-10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||</m:t>
                    </m:r>
                    <m:sSub>
                      <m:sSubPr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800" b="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  <m:r>
                              <a:rPr lang="en-US" altLang="zh-CN" sz="28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800" b="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CN" sz="2800" b="0" i="1" spc="-10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)]</m:t>
                    </m:r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21B6CD9-1FA1-37B2-DE28-8F5209300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986" y="2070763"/>
                <a:ext cx="9622157" cy="2018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D536647B-A763-521D-BD4D-692129A2FCDB}"/>
              </a:ext>
            </a:extLst>
          </p:cNvPr>
          <p:cNvCxnSpPr>
            <a:cxnSpLocks/>
          </p:cNvCxnSpPr>
          <p:nvPr/>
        </p:nvCxnSpPr>
        <p:spPr>
          <a:xfrm>
            <a:off x="5564554" y="4089649"/>
            <a:ext cx="490806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238BE7C-72C8-BCFB-9060-48CCCB9122FC}"/>
                  </a:ext>
                </a:extLst>
              </p:cNvPr>
              <p:cNvSpPr txBox="1"/>
              <p:nvPr/>
            </p:nvSpPr>
            <p:spPr>
              <a:xfrm>
                <a:off x="4558597" y="4588832"/>
                <a:ext cx="43053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spc="-10" dirty="0">
                    <a:cs typeface="Calibri Light" panose="020F0302020204030204" pitchFamily="34" charset="0"/>
                  </a:rPr>
                  <a:t>True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−1</m:t>
                        </m:r>
                      </m:sub>
                    </m:sSub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238BE7C-72C8-BCFB-9060-48CCCB912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597" y="4588832"/>
                <a:ext cx="4305300" cy="523220"/>
              </a:xfrm>
              <a:prstGeom prst="rect">
                <a:avLst/>
              </a:prstGeom>
              <a:blipFill>
                <a:blip r:embed="rId4"/>
                <a:stretch>
                  <a:fillRect l="-2975" t="-12791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E1149BFD-4ABB-CAEE-593C-94CEA0B21677}"/>
              </a:ext>
            </a:extLst>
          </p:cNvPr>
          <p:cNvSpPr/>
          <p:nvPr/>
        </p:nvSpPr>
        <p:spPr>
          <a:xfrm>
            <a:off x="6140450" y="3494967"/>
            <a:ext cx="2101999" cy="499183"/>
          </a:xfrm>
          <a:prstGeom prst="roundRect">
            <a:avLst/>
          </a:prstGeom>
          <a:noFill/>
          <a:ln w="28575">
            <a:solidFill>
              <a:srgbClr val="2818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CA155F03-429C-94C9-9CD2-CC3A8A4770B8}"/>
              </a:ext>
            </a:extLst>
          </p:cNvPr>
          <p:cNvCxnSpPr>
            <a:cxnSpLocks/>
          </p:cNvCxnSpPr>
          <p:nvPr/>
        </p:nvCxnSpPr>
        <p:spPr>
          <a:xfrm flipV="1">
            <a:off x="7218394" y="3994150"/>
            <a:ext cx="0" cy="660400"/>
          </a:xfrm>
          <a:prstGeom prst="straightConnector1">
            <a:avLst/>
          </a:prstGeom>
          <a:ln w="28575">
            <a:solidFill>
              <a:srgbClr val="2818B5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C92311CF-526F-A27D-A37D-3816B1CB4710}"/>
              </a:ext>
            </a:extLst>
          </p:cNvPr>
          <p:cNvSpPr/>
          <p:nvPr/>
        </p:nvSpPr>
        <p:spPr>
          <a:xfrm>
            <a:off x="8445501" y="3494967"/>
            <a:ext cx="1885950" cy="499183"/>
          </a:xfrm>
          <a:prstGeom prst="roundRect">
            <a:avLst/>
          </a:prstGeom>
          <a:noFill/>
          <a:ln w="28575">
            <a:solidFill>
              <a:srgbClr val="2818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70AF73EF-886A-68D5-76DE-A00E6EB219CF}"/>
              </a:ext>
            </a:extLst>
          </p:cNvPr>
          <p:cNvCxnSpPr>
            <a:cxnSpLocks/>
          </p:cNvCxnSpPr>
          <p:nvPr/>
        </p:nvCxnSpPr>
        <p:spPr>
          <a:xfrm flipV="1">
            <a:off x="9485344" y="3994150"/>
            <a:ext cx="0" cy="1479550"/>
          </a:xfrm>
          <a:prstGeom prst="straightConnector1">
            <a:avLst/>
          </a:prstGeom>
          <a:ln w="28575">
            <a:solidFill>
              <a:srgbClr val="2818B5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FAB8331-06C4-9C2D-D8E8-30914A3DDB2E}"/>
                  </a:ext>
                </a:extLst>
              </p:cNvPr>
              <p:cNvSpPr txBox="1"/>
              <p:nvPr/>
            </p:nvSpPr>
            <p:spPr>
              <a:xfrm>
                <a:off x="7073900" y="5416038"/>
                <a:ext cx="461645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spc="-10" dirty="0">
                    <a:cs typeface="Calibri Light" panose="020F0302020204030204" pitchFamily="34" charset="0"/>
                  </a:rPr>
                  <a:t>Predicted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−1</m:t>
                        </m:r>
                      </m:sub>
                    </m:sSub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FAB8331-06C4-9C2D-D8E8-30914A3DD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900" y="5416038"/>
                <a:ext cx="4616450" cy="523220"/>
              </a:xfrm>
              <a:prstGeom prst="rect">
                <a:avLst/>
              </a:prstGeom>
              <a:blipFill>
                <a:blip r:embed="rId5"/>
                <a:stretch>
                  <a:fillRect l="-2639"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62014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2">
                <a:extLst>
                  <a:ext uri="{FF2B5EF4-FFF2-40B4-BE49-F238E27FC236}">
                    <a16:creationId xmlns:a16="http://schemas.microsoft.com/office/drawing/2014/main" id="{3A3DCACF-56CC-E6FA-7928-9F3CFA74C7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4320" y="240382"/>
                <a:ext cx="2681532" cy="511422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b="0" i="0" kern="1200">
                    <a:solidFill>
                      <a:schemeClr val="tx1"/>
                    </a:solidFill>
                    <a:latin typeface="Calibri Light"/>
                    <a:ea typeface="+mj-ea"/>
                    <a:cs typeface="Calibri Light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3600" i="1" spc="-10" dirty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𝑞</m:t>
                      </m:r>
                      <m:d>
                        <m:dPr>
                          <m:ctrlPr>
                            <a:rPr lang="en-US" altLang="zh-CN" sz="36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360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600" b="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3600" b="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𝑡</m:t>
                              </m:r>
                              <m:r>
                                <a:rPr lang="en-US" altLang="zh-CN" sz="3600" b="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−1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CN" sz="360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600" b="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3600" b="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3600" b="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360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600" b="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3600" b="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3600" spc="-1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5" name="object 2">
                <a:extLst>
                  <a:ext uri="{FF2B5EF4-FFF2-40B4-BE49-F238E27FC236}">
                    <a16:creationId xmlns:a16="http://schemas.microsoft.com/office/drawing/2014/main" id="{3A3DCACF-56CC-E6FA-7928-9F3CFA74C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" y="240382"/>
                <a:ext cx="2681532" cy="5114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1FDB1BB7-8AED-168B-94D8-10A5920E0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910" y="2747661"/>
            <a:ext cx="908026" cy="90802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B3371C7-F7B1-4238-C85C-9B011F96E6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283" y="2744523"/>
            <a:ext cx="908026" cy="90802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2091F7C-AFE1-A22D-B296-BED6B5D18D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1" y="3028320"/>
            <a:ext cx="908026" cy="9080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F05390F-552F-0AF6-95E5-9BC81EC020A9}"/>
                  </a:ext>
                </a:extLst>
              </p:cNvPr>
              <p:cNvSpPr txBox="1"/>
              <p:nvPr/>
            </p:nvSpPr>
            <p:spPr>
              <a:xfrm>
                <a:off x="274320" y="1864185"/>
                <a:ext cx="223592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b="0" i="1" u="sng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𝑞</m:t>
                      </m:r>
                      <m:d>
                        <m:dPr>
                          <m:ctrlPr>
                            <a:rPr lang="en-US" altLang="zh-CN" sz="2800" i="1" u="sng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i="1" u="sng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u="sng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b="0" i="1" u="sng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𝑡</m:t>
                              </m:r>
                              <m:r>
                                <a:rPr lang="en-US" altLang="zh-CN" sz="2800" b="0" i="1" u="sng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−1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CN" sz="2800" i="1" u="sng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u="sng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b="0" i="1" u="sng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800" b="0" i="1" u="sng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800" i="1" u="sng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u="sng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b="0" i="1" u="sng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800" b="0" i="1" u="sng" spc="-10" dirty="0">
                  <a:latin typeface="Cambria Math" panose="02040503050406030204" pitchFamily="18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F05390F-552F-0AF6-95E5-9BC81EC02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" y="1864185"/>
                <a:ext cx="223592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D4FC8E4-A3A3-50F0-6B19-BBA50D215DD2}"/>
                  </a:ext>
                </a:extLst>
              </p:cNvPr>
              <p:cNvSpPr txBox="1"/>
              <p:nvPr/>
            </p:nvSpPr>
            <p:spPr>
              <a:xfrm>
                <a:off x="274320" y="4606750"/>
                <a:ext cx="8945526" cy="789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i="1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sz="2800" b="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𝑞</m:t>
                        </m:r>
                        <m:d>
                          <m:dPr>
                            <m:ctrlPr>
                              <a:rPr lang="en-US" altLang="zh-CN" sz="2800" b="0" i="1" spc="-10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b="0" i="1" spc="-10" dirty="0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pc="-10" dirty="0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 b="0" i="1" spc="-10" dirty="0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𝑡</m:t>
                                </m:r>
                                <m:r>
                                  <a:rPr lang="en-US" altLang="zh-CN" sz="2800" b="0" i="1" spc="-10" dirty="0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zh-CN" sz="2800" b="0" i="1" spc="-10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800" b="0" i="1" spc="-10" dirty="0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pc="-10" dirty="0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 b="0" i="1" spc="-10" dirty="0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CN" sz="2800" b="0" i="1" spc="-10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800" b="0" i="1" spc="-10" dirty="0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pc="-10" dirty="0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 b="0" i="1" spc="-10" dirty="0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altLang="zh-CN" sz="2800" b="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𝑞</m:t>
                        </m:r>
                        <m:r>
                          <a:rPr lang="en-US" altLang="zh-CN" sz="2800" b="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800" b="0" i="1" spc="-10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pc="-10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2800" b="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800" b="0" i="1" spc="-10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pc="-10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800" b="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)</m:t>
                        </m:r>
                      </m:den>
                    </m:f>
                    <m:r>
                      <a:rPr lang="en-US" altLang="zh-CN" sz="2800" b="0" i="1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</m:oMath>
                </a14:m>
                <a:r>
                  <a:rPr lang="en-US" altLang="zh-CN" sz="2800" spc="-10" dirty="0"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𝑞</m:t>
                        </m:r>
                        <m:d>
                          <m:d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b="0" i="1" spc="-10" dirty="0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pc="-10" dirty="0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 b="0" i="1" spc="-10" dirty="0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CN" sz="2800" b="0" i="1" spc="-10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CN" sz="2800" b="0" i="1" spc="-10" dirty="0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pc="-10" dirty="0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 b="0" i="1" spc="-10" dirty="0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𝑡</m:t>
                                </m:r>
                                <m:r>
                                  <a:rPr lang="en-US" altLang="zh-CN" sz="2800" b="0" i="1" spc="-10" dirty="0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𝑞</m:t>
                        </m:r>
                        <m:d>
                          <m:d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𝑡</m:t>
                                </m:r>
                                <m:r>
                                  <a:rPr lang="en-US" altLang="zh-CN" sz="2800" b="0" i="1" spc="-10" dirty="0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CN" sz="2800" b="0" i="1" spc="-10" dirty="0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pc="-10" dirty="0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 b="0" i="1" spc="-10" dirty="0" smtClean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800" b="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𝑞</m:t>
                        </m:r>
                        <m:r>
                          <a:rPr lang="en-US" altLang="zh-CN" sz="2800" b="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800" b="0" i="1" spc="-10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pc="-10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800" b="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)</m:t>
                        </m:r>
                      </m:num>
                      <m:den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𝑞</m:t>
                        </m:r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2800" b="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)</m:t>
                        </m:r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𝑞</m:t>
                        </m:r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)</m:t>
                        </m:r>
                      </m:den>
                    </m:f>
                    <m:r>
                      <a:rPr lang="en-US" altLang="zh-CN" sz="2800" b="0" i="1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</m:oMath>
                </a14:m>
                <a:r>
                  <a:rPr lang="en-US" altLang="zh-CN" sz="2800" spc="-10" dirty="0"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𝑞</m:t>
                        </m:r>
                        <m:d>
                          <m:d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𝑡</m:t>
                                </m:r>
                                <m: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𝑞</m:t>
                        </m:r>
                        <m:d>
                          <m:d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𝑡</m:t>
                                </m:r>
                                <m: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 i="1" spc="-10" dirty="0"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𝑞</m:t>
                        </m:r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D4FC8E4-A3A3-50F0-6B19-BBA50D215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" y="4606750"/>
                <a:ext cx="8945526" cy="7898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FC2DC04-9F6B-0ABA-D167-ADE05B4BB3DE}"/>
                  </a:ext>
                </a:extLst>
              </p:cNvPr>
              <p:cNvSpPr txBox="1"/>
              <p:nvPr/>
            </p:nvSpPr>
            <p:spPr>
              <a:xfrm>
                <a:off x="1038850" y="3621202"/>
                <a:ext cx="55489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FC2DC04-9F6B-0ABA-D167-ADE05B4BB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850" y="3621202"/>
                <a:ext cx="55489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D103BDEF-9F17-3FA4-1027-F0228AB28BCC}"/>
              </a:ext>
            </a:extLst>
          </p:cNvPr>
          <p:cNvCxnSpPr>
            <a:cxnSpLocks/>
          </p:cNvCxnSpPr>
          <p:nvPr/>
        </p:nvCxnSpPr>
        <p:spPr>
          <a:xfrm flipH="1">
            <a:off x="1770309" y="3219336"/>
            <a:ext cx="550945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1A216B9-A126-3DFA-5645-ED8F711883F9}"/>
                  </a:ext>
                </a:extLst>
              </p:cNvPr>
              <p:cNvSpPr txBox="1"/>
              <p:nvPr/>
            </p:nvSpPr>
            <p:spPr>
              <a:xfrm>
                <a:off x="5842220" y="3815444"/>
                <a:ext cx="80598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𝑡</m:t>
                          </m:r>
                          <m:r>
                            <a:rPr lang="en-US" altLang="zh-CN" sz="2800" b="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1A216B9-A126-3DFA-5645-ED8F71188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220" y="3815444"/>
                <a:ext cx="80598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D64B45C-B225-E288-8866-EB6CE287CF03}"/>
                  </a:ext>
                </a:extLst>
              </p:cNvPr>
              <p:cNvSpPr txBox="1"/>
              <p:nvPr/>
            </p:nvSpPr>
            <p:spPr>
              <a:xfrm>
                <a:off x="7473949" y="3553834"/>
                <a:ext cx="80598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D64B45C-B225-E288-8866-EB6CE287C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949" y="3553834"/>
                <a:ext cx="80598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55876467-0127-906A-D726-F5F1F6634C86}"/>
              </a:ext>
            </a:extLst>
          </p:cNvPr>
          <p:cNvSpPr/>
          <p:nvPr/>
        </p:nvSpPr>
        <p:spPr>
          <a:xfrm>
            <a:off x="6399222" y="4488886"/>
            <a:ext cx="2716425" cy="95410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0363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2">
                <a:extLst>
                  <a:ext uri="{FF2B5EF4-FFF2-40B4-BE49-F238E27FC236}">
                    <a16:creationId xmlns:a16="http://schemas.microsoft.com/office/drawing/2014/main" id="{E1BEF07C-0549-0372-2488-C9CE4A7019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4320" y="464966"/>
                <a:ext cx="6445457" cy="511422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b="0" i="0" kern="1200">
                    <a:solidFill>
                      <a:schemeClr val="tx1"/>
                    </a:solidFill>
                    <a:latin typeface="Calibri Light"/>
                    <a:ea typeface="+mj-ea"/>
                    <a:cs typeface="Calibri Light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altLang="zh-CN" sz="3600" i="1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𝑞</m:t>
                    </m:r>
                    <m:d>
                      <m:dPr>
                        <m:ctrlPr>
                          <a:rPr lang="en-US" altLang="zh-CN" sz="36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36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36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36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36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36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36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36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  <m:r>
                              <a:rPr lang="en-US" altLang="zh-CN" sz="36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m:rPr>
                        <m:nor/>
                      </m:rPr>
                      <a:rPr lang="en-US" altLang="zh-CN" sz="3600" spc="-10" dirty="0">
                        <a:latin typeface="Calibri Light" panose="020F0302020204030204" pitchFamily="34" charset="0"/>
                        <a:cs typeface="Calibri Light" panose="020F0302020204030204" pitchFamily="34" charset="0"/>
                      </a:rPr>
                      <m:t>,</m:t>
                    </m:r>
                    <m:r>
                      <a:rPr lang="en-US" altLang="zh-CN" sz="3600" b="0" i="1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  </m:t>
                    </m:r>
                    <m:r>
                      <a:rPr lang="en-US" altLang="zh-CN" sz="3600" i="1" spc="-10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𝑞</m:t>
                    </m:r>
                    <m:d>
                      <m:dPr>
                        <m:ctrlPr>
                          <a:rPr lang="en-US" altLang="zh-CN" sz="36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36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36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36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  <m:r>
                              <a:rPr lang="en-US" altLang="zh-CN" sz="36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36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36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36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36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3600" spc="-1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,</a:t>
                </a:r>
                <a:r>
                  <a:rPr lang="en-US" altLang="zh-CN" sz="3600" spc="-10" dirty="0"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600" i="1" spc="-10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𝑞</m:t>
                    </m:r>
                    <m:r>
                      <a:rPr lang="en-US" altLang="zh-CN" sz="3600" i="1" spc="-10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36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36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36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sub>
                    </m:sSub>
                    <m:r>
                      <a:rPr lang="en-US" altLang="zh-CN" sz="3600" i="1" spc="-10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|</m:t>
                    </m:r>
                    <m:sSub>
                      <m:sSubPr>
                        <m:ctrlPr>
                          <a:rPr lang="en-US" altLang="zh-CN" sz="36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36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36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zh-CN" sz="3600" i="1" spc="-10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36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:</a:t>
                </a:r>
                <a:endParaRPr lang="zh-CN" altLang="en-US" sz="36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0" name="object 2">
                <a:extLst>
                  <a:ext uri="{FF2B5EF4-FFF2-40B4-BE49-F238E27FC236}">
                    <a16:creationId xmlns:a16="http://schemas.microsoft.com/office/drawing/2014/main" id="{E1BEF07C-0549-0372-2488-C9CE4A701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" y="464966"/>
                <a:ext cx="6445457" cy="511422"/>
              </a:xfrm>
              <a:prstGeom prst="rect">
                <a:avLst/>
              </a:prstGeom>
              <a:blipFill>
                <a:blip r:embed="rId3"/>
                <a:stretch>
                  <a:fillRect t="-34524" r="-1987" b="-5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组合 49">
            <a:extLst>
              <a:ext uri="{FF2B5EF4-FFF2-40B4-BE49-F238E27FC236}">
                <a16:creationId xmlns:a16="http://schemas.microsoft.com/office/drawing/2014/main" id="{40BC6372-CD4D-DB9A-023B-1AB415901742}"/>
              </a:ext>
            </a:extLst>
          </p:cNvPr>
          <p:cNvGrpSpPr/>
          <p:nvPr/>
        </p:nvGrpSpPr>
        <p:grpSpPr>
          <a:xfrm>
            <a:off x="1750489" y="2436374"/>
            <a:ext cx="8449493" cy="3456670"/>
            <a:chOff x="658880" y="2492110"/>
            <a:chExt cx="8449493" cy="3456670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97A67988-9B2A-A4E7-5232-4C8F7B56CB72}"/>
                </a:ext>
              </a:extLst>
            </p:cNvPr>
            <p:cNvGrpSpPr/>
            <p:nvPr/>
          </p:nvGrpSpPr>
          <p:grpSpPr>
            <a:xfrm>
              <a:off x="3428252" y="4934108"/>
              <a:ext cx="5680121" cy="955456"/>
              <a:chOff x="1720868" y="5181891"/>
              <a:chExt cx="5680121" cy="9554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文本框 18">
                    <a:extLst>
                      <a:ext uri="{FF2B5EF4-FFF2-40B4-BE49-F238E27FC236}">
                        <a16:creationId xmlns:a16="http://schemas.microsoft.com/office/drawing/2014/main" id="{D07875AB-0D61-AC53-4650-AF4393D733E9}"/>
                      </a:ext>
                    </a:extLst>
                  </p:cNvPr>
                  <p:cNvSpPr txBox="1"/>
                  <p:nvPr/>
                </p:nvSpPr>
                <p:spPr>
                  <a:xfrm>
                    <a:off x="1720868" y="5517136"/>
                    <a:ext cx="625261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zh-CN" altLang="en-US" sz="4000" dirty="0"/>
                  </a:p>
                </p:txBody>
              </p:sp>
            </mc:Choice>
            <mc:Fallback xmlns="">
              <p:sp>
                <p:nvSpPr>
                  <p:cNvPr id="19" name="文本框 18">
                    <a:extLst>
                      <a:ext uri="{FF2B5EF4-FFF2-40B4-BE49-F238E27FC236}">
                        <a16:creationId xmlns:a16="http://schemas.microsoft.com/office/drawing/2014/main" id="{D07875AB-0D61-AC53-4650-AF4393D733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20868" y="5517136"/>
                    <a:ext cx="625261" cy="43088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A46FEBDF-77A9-6EA1-FA66-2211C4AF65ED}"/>
                      </a:ext>
                    </a:extLst>
                  </p:cNvPr>
                  <p:cNvSpPr txBox="1"/>
                  <p:nvPr/>
                </p:nvSpPr>
                <p:spPr>
                  <a:xfrm>
                    <a:off x="2470356" y="5450411"/>
                    <a:ext cx="625261" cy="52181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en-US" altLang="zh-CN" sz="28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800" b="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800" b="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rad>
                        </m:oMath>
                      </m:oMathPara>
                    </a14:m>
                    <a:endParaRPr lang="zh-CN" altLang="en-US" sz="2800" dirty="0"/>
                  </a:p>
                </p:txBody>
              </p:sp>
            </mc:Choice>
            <mc:Fallback xmlns="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A46FEBDF-77A9-6EA1-FA66-2211C4AF65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70356" y="5450411"/>
                    <a:ext cx="625261" cy="5218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915A8A73-6F63-6D4C-E12C-A34F21075B59}"/>
                      </a:ext>
                    </a:extLst>
                  </p:cNvPr>
                  <p:cNvSpPr txBox="1"/>
                  <p:nvPr/>
                </p:nvSpPr>
                <p:spPr>
                  <a:xfrm>
                    <a:off x="4396436" y="5512393"/>
                    <a:ext cx="625261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zh-CN" altLang="en-US" sz="4000"/>
                  </a:p>
                </p:txBody>
              </p:sp>
            </mc:Choice>
            <mc:Fallback xmlns=""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915A8A73-6F63-6D4C-E12C-A34F21075B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96436" y="5512393"/>
                    <a:ext cx="625261" cy="43088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C4207511-8884-2748-7EEF-1578F68588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75177" y="5181891"/>
                <a:ext cx="925812" cy="925812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文本框 23">
                    <a:extLst>
                      <a:ext uri="{FF2B5EF4-FFF2-40B4-BE49-F238E27FC236}">
                        <a16:creationId xmlns:a16="http://schemas.microsoft.com/office/drawing/2014/main" id="{DA01B528-F6BD-BE16-9BF2-21095908AD62}"/>
                      </a:ext>
                    </a:extLst>
                  </p:cNvPr>
                  <p:cNvSpPr txBox="1"/>
                  <p:nvPr/>
                </p:nvSpPr>
                <p:spPr>
                  <a:xfrm>
                    <a:off x="4874813" y="5420765"/>
                    <a:ext cx="1405399" cy="61414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en-US" altLang="zh-CN" sz="28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800" b="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800" b="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rad>
                        </m:oMath>
                      </m:oMathPara>
                    </a14:m>
                    <a:endParaRPr lang="zh-CN" altLang="en-US" sz="2800" dirty="0"/>
                  </a:p>
                </p:txBody>
              </p:sp>
            </mc:Choice>
            <mc:Fallback xmlns="">
              <p:sp>
                <p:nvSpPr>
                  <p:cNvPr id="24" name="文本框 23">
                    <a:extLst>
                      <a:ext uri="{FF2B5EF4-FFF2-40B4-BE49-F238E27FC236}">
                        <a16:creationId xmlns:a16="http://schemas.microsoft.com/office/drawing/2014/main" id="{DA01B528-F6BD-BE16-9BF2-21095908AD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74813" y="5420765"/>
                    <a:ext cx="1405399" cy="61414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5" name="图片 24">
                <a:extLst>
                  <a:ext uri="{FF2B5EF4-FFF2-40B4-BE49-F238E27FC236}">
                    <a16:creationId xmlns:a16="http://schemas.microsoft.com/office/drawing/2014/main" id="{5EADC1A4-735B-6814-6586-4012413D09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12143" y="5211535"/>
                <a:ext cx="925812" cy="925812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69465FE8-C365-3E1B-C040-F82806B2E148}"/>
                    </a:ext>
                  </a:extLst>
                </p:cNvPr>
                <p:cNvSpPr txBox="1"/>
                <p:nvPr/>
              </p:nvSpPr>
              <p:spPr>
                <a:xfrm>
                  <a:off x="966144" y="5213745"/>
                  <a:ext cx="1583171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2800" i="1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𝑞</m:t>
                      </m:r>
                      <m:r>
                        <a:rPr lang="en-US" altLang="zh-CN" sz="2800" i="1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800" i="1" spc="-10" dirty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800" b="0" i="1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)</m:t>
                      </m:r>
                    </m:oMath>
                  </a14:m>
                  <a:r>
                    <a:rPr lang="en-US" altLang="zh-CN" sz="2800" dirty="0">
                      <a:latin typeface="Calibri Light" panose="020F030202020403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rPr>
                    <a:t>:</a:t>
                  </a:r>
                  <a:endParaRPr lang="zh-CN" altLang="en-US" sz="2800" dirty="0"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69465FE8-C365-3E1B-C040-F82806B2E1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144" y="5213745"/>
                  <a:ext cx="1583171" cy="523220"/>
                </a:xfrm>
                <a:prstGeom prst="rect">
                  <a:avLst/>
                </a:prstGeom>
                <a:blipFill>
                  <a:blip r:embed="rId10"/>
                  <a:stretch>
                    <a:fillRect t="-10465" r="-5792" b="-3255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D92A73C9-6EE2-7CEC-DD71-C523980CE15E}"/>
                </a:ext>
              </a:extLst>
            </p:cNvPr>
            <p:cNvGrpSpPr/>
            <p:nvPr/>
          </p:nvGrpSpPr>
          <p:grpSpPr>
            <a:xfrm>
              <a:off x="2549315" y="3739766"/>
              <a:ext cx="5288483" cy="928271"/>
              <a:chOff x="841931" y="5213818"/>
              <a:chExt cx="5288483" cy="928271"/>
            </a:xfrm>
          </p:grpSpPr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24A7F762-196A-B538-2386-4F6AD9421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1931" y="5216277"/>
                <a:ext cx="925812" cy="925812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2247FA22-27D7-A07F-3A80-DB8F6642FC40}"/>
                      </a:ext>
                    </a:extLst>
                  </p:cNvPr>
                  <p:cNvSpPr txBox="1"/>
                  <p:nvPr/>
                </p:nvSpPr>
                <p:spPr>
                  <a:xfrm>
                    <a:off x="1720868" y="5517136"/>
                    <a:ext cx="625261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zh-CN" altLang="en-US" sz="4000" dirty="0"/>
                  </a:p>
                </p:txBody>
              </p:sp>
            </mc:Choice>
            <mc:Fallback xmlns="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2247FA22-27D7-A07F-3A80-DB8F6642FC4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20868" y="5517136"/>
                    <a:ext cx="625261" cy="43088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文本框 26">
                    <a:extLst>
                      <a:ext uri="{FF2B5EF4-FFF2-40B4-BE49-F238E27FC236}">
                        <a16:creationId xmlns:a16="http://schemas.microsoft.com/office/drawing/2014/main" id="{8ABB96D3-FC50-9D6D-F8D6-3C2DD521A25E}"/>
                      </a:ext>
                    </a:extLst>
                  </p:cNvPr>
                  <p:cNvSpPr txBox="1"/>
                  <p:nvPr/>
                </p:nvSpPr>
                <p:spPr>
                  <a:xfrm>
                    <a:off x="2254738" y="5462938"/>
                    <a:ext cx="625261" cy="52181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en-US" altLang="zh-CN" sz="28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800" b="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800" b="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rad>
                        </m:oMath>
                      </m:oMathPara>
                    </a14:m>
                    <a:endParaRPr lang="zh-CN" altLang="en-US" sz="2800" dirty="0"/>
                  </a:p>
                </p:txBody>
              </p:sp>
            </mc:Choice>
            <mc:Fallback xmlns="">
              <p:sp>
                <p:nvSpPr>
                  <p:cNvPr id="27" name="文本框 26">
                    <a:extLst>
                      <a:ext uri="{FF2B5EF4-FFF2-40B4-BE49-F238E27FC236}">
                        <a16:creationId xmlns:a16="http://schemas.microsoft.com/office/drawing/2014/main" id="{8ABB96D3-FC50-9D6D-F8D6-3C2DD521A2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54738" y="5462938"/>
                    <a:ext cx="625261" cy="5218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5242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文本框 28">
                    <a:extLst>
                      <a:ext uri="{FF2B5EF4-FFF2-40B4-BE49-F238E27FC236}">
                        <a16:creationId xmlns:a16="http://schemas.microsoft.com/office/drawing/2014/main" id="{7F8C2434-4B1E-3F1B-A466-49F091EB1C4D}"/>
                      </a:ext>
                    </a:extLst>
                  </p:cNvPr>
                  <p:cNvSpPr txBox="1"/>
                  <p:nvPr/>
                </p:nvSpPr>
                <p:spPr>
                  <a:xfrm>
                    <a:off x="4246638" y="5514676"/>
                    <a:ext cx="625261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zh-CN" altLang="en-US" sz="4000"/>
                  </a:p>
                </p:txBody>
              </p:sp>
            </mc:Choice>
            <mc:Fallback xmlns="">
              <p:sp>
                <p:nvSpPr>
                  <p:cNvPr id="29" name="文本框 28">
                    <a:extLst>
                      <a:ext uri="{FF2B5EF4-FFF2-40B4-BE49-F238E27FC236}">
                        <a16:creationId xmlns:a16="http://schemas.microsoft.com/office/drawing/2014/main" id="{7F8C2434-4B1E-3F1B-A466-49F091EB1C4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46638" y="5514676"/>
                    <a:ext cx="625261" cy="43088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文本框 30">
                    <a:extLst>
                      <a:ext uri="{FF2B5EF4-FFF2-40B4-BE49-F238E27FC236}">
                        <a16:creationId xmlns:a16="http://schemas.microsoft.com/office/drawing/2014/main" id="{3734BF2D-696B-65C8-152E-3E4B7993EF42}"/>
                      </a:ext>
                    </a:extLst>
                  </p:cNvPr>
                  <p:cNvSpPr txBox="1"/>
                  <p:nvPr/>
                </p:nvSpPr>
                <p:spPr>
                  <a:xfrm>
                    <a:off x="4725015" y="5423048"/>
                    <a:ext cx="1405399" cy="61414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en-US" altLang="zh-CN" sz="28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800" b="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800" b="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rad>
                        </m:oMath>
                      </m:oMathPara>
                    </a14:m>
                    <a:endParaRPr lang="zh-CN" altLang="en-US" sz="2800" dirty="0"/>
                  </a:p>
                </p:txBody>
              </p:sp>
            </mc:Choice>
            <mc:Fallback xmlns="">
              <p:sp>
                <p:nvSpPr>
                  <p:cNvPr id="31" name="文本框 30">
                    <a:extLst>
                      <a:ext uri="{FF2B5EF4-FFF2-40B4-BE49-F238E27FC236}">
                        <a16:creationId xmlns:a16="http://schemas.microsoft.com/office/drawing/2014/main" id="{3734BF2D-696B-65C8-152E-3E4B7993EF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25015" y="5423048"/>
                    <a:ext cx="1405399" cy="61414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1861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BBECB3CF-640B-27BF-14F1-CA29C85A8A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62345" y="5213818"/>
                <a:ext cx="925812" cy="925812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D4292425-4119-BBC5-30C6-6385464683EB}"/>
                    </a:ext>
                  </a:extLst>
                </p:cNvPr>
                <p:cNvSpPr txBox="1"/>
                <p:nvPr/>
              </p:nvSpPr>
              <p:spPr>
                <a:xfrm>
                  <a:off x="658880" y="3987476"/>
                  <a:ext cx="1890435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2800" i="1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𝑞</m:t>
                      </m:r>
                      <m:r>
                        <a:rPr lang="en-US" altLang="zh-CN" sz="2800" i="1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𝑡</m:t>
                          </m:r>
                          <m:r>
                            <a:rPr lang="en-US" altLang="zh-CN" sz="2800" b="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800" i="1" spc="-10" dirty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800" b="0" i="1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)</m:t>
                      </m:r>
                    </m:oMath>
                  </a14:m>
                  <a:r>
                    <a:rPr lang="en-US" altLang="zh-CN" sz="2800" dirty="0">
                      <a:latin typeface="Calibri Light" panose="020F030202020403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rPr>
                    <a:t>:</a:t>
                  </a:r>
                  <a:endParaRPr lang="zh-CN" altLang="en-US" sz="2800" dirty="0"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D4292425-4119-BBC5-30C6-6385464683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880" y="3987476"/>
                  <a:ext cx="1890435" cy="523220"/>
                </a:xfrm>
                <a:prstGeom prst="rect">
                  <a:avLst/>
                </a:prstGeom>
                <a:blipFill>
                  <a:blip r:embed="rId15"/>
                  <a:stretch>
                    <a:fillRect t="-11628" r="-6452" b="-3255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8E9F9AC6-4A5A-4098-5235-5D522139AE4E}"/>
                </a:ext>
              </a:extLst>
            </p:cNvPr>
            <p:cNvGrpSpPr/>
            <p:nvPr/>
          </p:nvGrpSpPr>
          <p:grpSpPr>
            <a:xfrm>
              <a:off x="3428252" y="2492110"/>
              <a:ext cx="5671228" cy="925812"/>
              <a:chOff x="1720868" y="5177765"/>
              <a:chExt cx="5671228" cy="92581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文本框 36">
                    <a:extLst>
                      <a:ext uri="{FF2B5EF4-FFF2-40B4-BE49-F238E27FC236}">
                        <a16:creationId xmlns:a16="http://schemas.microsoft.com/office/drawing/2014/main" id="{743BDC0D-9D82-AED2-5AD8-35FF1126D303}"/>
                      </a:ext>
                    </a:extLst>
                  </p:cNvPr>
                  <p:cNvSpPr txBox="1"/>
                  <p:nvPr/>
                </p:nvSpPr>
                <p:spPr>
                  <a:xfrm>
                    <a:off x="1720868" y="5517136"/>
                    <a:ext cx="625261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zh-CN" altLang="en-US" sz="4000" dirty="0"/>
                  </a:p>
                </p:txBody>
              </p:sp>
            </mc:Choice>
            <mc:Fallback xmlns="">
              <p:sp>
                <p:nvSpPr>
                  <p:cNvPr id="37" name="文本框 36">
                    <a:extLst>
                      <a:ext uri="{FF2B5EF4-FFF2-40B4-BE49-F238E27FC236}">
                        <a16:creationId xmlns:a16="http://schemas.microsoft.com/office/drawing/2014/main" id="{743BDC0D-9D82-AED2-5AD8-35FF1126D3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20868" y="5517136"/>
                    <a:ext cx="625261" cy="43088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文本框 37">
                    <a:extLst>
                      <a:ext uri="{FF2B5EF4-FFF2-40B4-BE49-F238E27FC236}">
                        <a16:creationId xmlns:a16="http://schemas.microsoft.com/office/drawing/2014/main" id="{EFC85404-6C4F-F9B4-A594-F44C4E549D3B}"/>
                      </a:ext>
                    </a:extLst>
                  </p:cNvPr>
                  <p:cNvSpPr txBox="1"/>
                  <p:nvPr/>
                </p:nvSpPr>
                <p:spPr>
                  <a:xfrm>
                    <a:off x="2103612" y="5496317"/>
                    <a:ext cx="1237777" cy="52181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en-US" altLang="zh-CN" sz="28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sz="2800" b="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rad>
                        </m:oMath>
                      </m:oMathPara>
                    </a14:m>
                    <a:endParaRPr lang="zh-CN" altLang="en-US" sz="2800" dirty="0"/>
                  </a:p>
                </p:txBody>
              </p:sp>
            </mc:Choice>
            <mc:Fallback xmlns="">
              <p:sp>
                <p:nvSpPr>
                  <p:cNvPr id="38" name="文本框 37">
                    <a:extLst>
                      <a:ext uri="{FF2B5EF4-FFF2-40B4-BE49-F238E27FC236}">
                        <a16:creationId xmlns:a16="http://schemas.microsoft.com/office/drawing/2014/main" id="{EFC85404-6C4F-F9B4-A594-F44C4E549D3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3612" y="5496317"/>
                    <a:ext cx="1237777" cy="52181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文本框 38">
                    <a:extLst>
                      <a:ext uri="{FF2B5EF4-FFF2-40B4-BE49-F238E27FC236}">
                        <a16:creationId xmlns:a16="http://schemas.microsoft.com/office/drawing/2014/main" id="{D6F30C5A-4802-60A3-1A9B-57050B2CADDB}"/>
                      </a:ext>
                    </a:extLst>
                  </p:cNvPr>
                  <p:cNvSpPr txBox="1"/>
                  <p:nvPr/>
                </p:nvSpPr>
                <p:spPr>
                  <a:xfrm>
                    <a:off x="4246638" y="5520659"/>
                    <a:ext cx="625261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zh-CN" altLang="en-US" sz="4000"/>
                  </a:p>
                </p:txBody>
              </p:sp>
            </mc:Choice>
            <mc:Fallback xmlns="">
              <p:sp>
                <p:nvSpPr>
                  <p:cNvPr id="39" name="文本框 38">
                    <a:extLst>
                      <a:ext uri="{FF2B5EF4-FFF2-40B4-BE49-F238E27FC236}">
                        <a16:creationId xmlns:a16="http://schemas.microsoft.com/office/drawing/2014/main" id="{D6F30C5A-4802-60A3-1A9B-57050B2CAD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46638" y="5520659"/>
                    <a:ext cx="625261" cy="430887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40" name="图片 39">
                <a:extLst>
                  <a:ext uri="{FF2B5EF4-FFF2-40B4-BE49-F238E27FC236}">
                    <a16:creationId xmlns:a16="http://schemas.microsoft.com/office/drawing/2014/main" id="{1769A055-2774-9E30-4528-DAF50F8895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66284" y="5177765"/>
                <a:ext cx="925812" cy="925812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文本框 40">
                    <a:extLst>
                      <a:ext uri="{FF2B5EF4-FFF2-40B4-BE49-F238E27FC236}">
                        <a16:creationId xmlns:a16="http://schemas.microsoft.com/office/drawing/2014/main" id="{36070A50-6B23-7E22-6B24-FD2174C1C758}"/>
                      </a:ext>
                    </a:extLst>
                  </p:cNvPr>
                  <p:cNvSpPr txBox="1"/>
                  <p:nvPr/>
                </p:nvSpPr>
                <p:spPr>
                  <a:xfrm>
                    <a:off x="4725015" y="5429031"/>
                    <a:ext cx="1405399" cy="61414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en-US" altLang="zh-CN" sz="28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rad>
                        </m:oMath>
                      </m:oMathPara>
                    </a14:m>
                    <a:endParaRPr lang="zh-CN" altLang="en-US" sz="2800" dirty="0"/>
                  </a:p>
                </p:txBody>
              </p:sp>
            </mc:Choice>
            <mc:Fallback xmlns="">
              <p:sp>
                <p:nvSpPr>
                  <p:cNvPr id="41" name="文本框 40">
                    <a:extLst>
                      <a:ext uri="{FF2B5EF4-FFF2-40B4-BE49-F238E27FC236}">
                        <a16:creationId xmlns:a16="http://schemas.microsoft.com/office/drawing/2014/main" id="{36070A50-6B23-7E22-6B24-FD2174C1C7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25015" y="5429031"/>
                    <a:ext cx="1405399" cy="61414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FAB4982A-81E3-2CAC-10FF-64253C004DA7}"/>
                    </a:ext>
                  </a:extLst>
                </p:cNvPr>
                <p:cNvSpPr txBox="1"/>
                <p:nvPr/>
              </p:nvSpPr>
              <p:spPr>
                <a:xfrm>
                  <a:off x="675794" y="2775873"/>
                  <a:ext cx="1873522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2800" i="1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𝑞</m:t>
                      </m:r>
                      <m:r>
                        <a:rPr lang="en-US" altLang="zh-CN" sz="2800" i="1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800" i="1" spc="-10" dirty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𝑡</m:t>
                          </m:r>
                          <m:r>
                            <a:rPr lang="en-US" altLang="zh-CN" sz="2800" b="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800" b="0" i="1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)</m:t>
                      </m:r>
                    </m:oMath>
                  </a14:m>
                  <a:r>
                    <a:rPr lang="en-US" altLang="zh-CN" sz="2800" dirty="0">
                      <a:latin typeface="Calibri Light" panose="020F0302020204030204" pitchFamily="34" charset="0"/>
                      <a:ea typeface="Calibri Light" panose="020F0302020204030204" pitchFamily="34" charset="0"/>
                      <a:cs typeface="Calibri Light" panose="020F0302020204030204" pitchFamily="34" charset="0"/>
                    </a:rPr>
                    <a:t>:</a:t>
                  </a:r>
                  <a:endParaRPr lang="zh-CN" altLang="en-US" sz="2800" dirty="0"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FAB4982A-81E3-2CAC-10FF-64253C004D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794" y="2775873"/>
                  <a:ext cx="1873522" cy="523220"/>
                </a:xfrm>
                <a:prstGeom prst="rect">
                  <a:avLst/>
                </a:prstGeom>
                <a:blipFill>
                  <a:blip r:embed="rId20"/>
                  <a:stretch>
                    <a:fillRect t="-10465" r="-5863" b="-3255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BC16CE02-1AE1-6440-4D9F-4446734A7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552059" y="2571791"/>
              <a:ext cx="923067" cy="923067"/>
            </a:xfrm>
            <a:prstGeom prst="rect">
              <a:avLst/>
            </a:prstGeom>
          </p:spPr>
        </p:pic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C18980EE-B6FC-58C9-AC56-B9732D9B3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069729" y="2503188"/>
              <a:ext cx="925812" cy="925812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6298BF49-10F1-8037-D117-1B1512D3E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552059" y="5025713"/>
              <a:ext cx="923067" cy="923067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3E69CE72-C8F2-7427-DD84-A4A93F076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8184445" y="3722002"/>
              <a:ext cx="908026" cy="908026"/>
            </a:xfrm>
            <a:prstGeom prst="rect">
              <a:avLst/>
            </a:prstGeom>
          </p:spPr>
        </p:pic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96CD26BF-D7D0-197A-B4DA-ABE04C3F7785}"/>
              </a:ext>
            </a:extLst>
          </p:cNvPr>
          <p:cNvSpPr txBox="1"/>
          <p:nvPr/>
        </p:nvSpPr>
        <p:spPr>
          <a:xfrm>
            <a:off x="529787" y="3498333"/>
            <a:ext cx="26160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Known, Gaussian</a:t>
            </a:r>
            <a:endParaRPr lang="zh-CN" altLang="en-US" sz="2800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FB1FE1F5-925A-D9FF-5D47-A8B6F916E89A}"/>
              </a:ext>
            </a:extLst>
          </p:cNvPr>
          <p:cNvSpPr txBox="1"/>
          <p:nvPr/>
        </p:nvSpPr>
        <p:spPr>
          <a:xfrm>
            <a:off x="536879" y="2354751"/>
            <a:ext cx="26160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Known, Gaussian</a:t>
            </a:r>
            <a:endParaRPr lang="zh-CN" altLang="en-US" sz="2800" dirty="0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CCBB021C-3A7C-9403-5B41-9F3855111FB0}"/>
              </a:ext>
            </a:extLst>
          </p:cNvPr>
          <p:cNvSpPr txBox="1"/>
          <p:nvPr/>
        </p:nvSpPr>
        <p:spPr>
          <a:xfrm>
            <a:off x="534199" y="4739058"/>
            <a:ext cx="26160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Known, Gaussian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00391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2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274319" y="212682"/>
                <a:ext cx="8326756" cy="56682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3600" spc="-1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Derivation of </a:t>
                </a:r>
                <a14:m>
                  <m:oMath xmlns:m="http://schemas.openxmlformats.org/officeDocument/2006/math">
                    <m:r>
                      <a:rPr lang="en-US" altLang="zh-CN" sz="3600" i="1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𝑞</m:t>
                    </m:r>
                    <m:d>
                      <m:dPr>
                        <m:ctrlPr>
                          <a:rPr lang="en-US" altLang="zh-CN" sz="36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36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36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36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  <m:r>
                              <a:rPr lang="en-US" altLang="zh-CN" sz="36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−1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sz="36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36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36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3600" b="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36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36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36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spc="-1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object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4319" y="212682"/>
                <a:ext cx="8326756" cy="566822"/>
              </a:xfrm>
              <a:prstGeom prst="rect">
                <a:avLst/>
              </a:prstGeom>
              <a:blipFill>
                <a:blip r:embed="rId3"/>
                <a:stretch>
                  <a:fillRect l="-3148" t="-22581" b="-483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040FB630-5384-57B1-FA77-A47B6637592E}"/>
              </a:ext>
            </a:extLst>
          </p:cNvPr>
          <p:cNvSpPr txBox="1"/>
          <p:nvPr/>
        </p:nvSpPr>
        <p:spPr>
          <a:xfrm>
            <a:off x="4072434" y="6298895"/>
            <a:ext cx="80557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https://arxiv.org/pdf/2208.11970</a:t>
            </a:r>
          </a:p>
        </p:txBody>
      </p:sp>
      <p:pic>
        <p:nvPicPr>
          <p:cNvPr id="4" name="图片 3" descr="图片包含 表格&#10;&#10;描述已自动生成">
            <a:extLst>
              <a:ext uri="{FF2B5EF4-FFF2-40B4-BE49-F238E27FC236}">
                <a16:creationId xmlns:a16="http://schemas.microsoft.com/office/drawing/2014/main" id="{4B6EDD34-79F7-3A20-D1DF-E949877691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8" y="886117"/>
            <a:ext cx="10031225" cy="5306165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AECF0138-FF19-1D7B-5DB1-A6161CAB3F70}"/>
              </a:ext>
            </a:extLst>
          </p:cNvPr>
          <p:cNvSpPr/>
          <p:nvPr/>
        </p:nvSpPr>
        <p:spPr>
          <a:xfrm>
            <a:off x="2167464" y="886117"/>
            <a:ext cx="2716425" cy="63079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0839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2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274319" y="212682"/>
                <a:ext cx="8326756" cy="56682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3600" spc="-1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Derivation of </a:t>
                </a:r>
                <a14:m>
                  <m:oMath xmlns:m="http://schemas.openxmlformats.org/officeDocument/2006/math">
                    <m:r>
                      <a:rPr lang="en-US" altLang="zh-CN" sz="3600" i="1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𝑞</m:t>
                    </m:r>
                    <m:d>
                      <m:dPr>
                        <m:ctrlPr>
                          <a:rPr lang="en-US" altLang="zh-CN" sz="36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36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36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36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  <m:r>
                              <a:rPr lang="en-US" altLang="zh-CN" sz="36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−1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sz="36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36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36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3600" b="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36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36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36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spc="-1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(Continued.) </a:t>
                </a:r>
              </a:p>
            </p:txBody>
          </p:sp>
        </mc:Choice>
        <mc:Fallback xmlns="">
          <p:sp>
            <p:nvSpPr>
              <p:cNvPr id="2" name="object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4319" y="212682"/>
                <a:ext cx="8326756" cy="566822"/>
              </a:xfrm>
              <a:prstGeom prst="rect">
                <a:avLst/>
              </a:prstGeom>
              <a:blipFill>
                <a:blip r:embed="rId3"/>
                <a:stretch>
                  <a:fillRect l="-3148" t="-22581" b="-483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 descr="图形用户界面&#10;&#10;中度可信度描述已自动生成">
            <a:extLst>
              <a:ext uri="{FF2B5EF4-FFF2-40B4-BE49-F238E27FC236}">
                <a16:creationId xmlns:a16="http://schemas.microsoft.com/office/drawing/2014/main" id="{7F81E334-CB34-EF0F-2EC2-83DFB3BB26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388" y="1230136"/>
            <a:ext cx="9669224" cy="5163271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AECF0138-FF19-1D7B-5DB1-A6161CAB3F70}"/>
              </a:ext>
            </a:extLst>
          </p:cNvPr>
          <p:cNvSpPr/>
          <p:nvPr/>
        </p:nvSpPr>
        <p:spPr>
          <a:xfrm>
            <a:off x="1708298" y="5312466"/>
            <a:ext cx="6974958" cy="108094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84479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2">
                <a:extLst>
                  <a:ext uri="{FF2B5EF4-FFF2-40B4-BE49-F238E27FC236}">
                    <a16:creationId xmlns:a16="http://schemas.microsoft.com/office/drawing/2014/main" id="{3A3DCACF-56CC-E6FA-7928-9F3CFA74C7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4319" y="240382"/>
                <a:ext cx="4581216" cy="511422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b="0" i="0" kern="1200">
                    <a:solidFill>
                      <a:schemeClr val="tx1"/>
                    </a:solidFill>
                    <a:latin typeface="Calibri Light"/>
                    <a:ea typeface="+mj-ea"/>
                    <a:cs typeface="Calibri Light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altLang="zh-CN" sz="3600" b="0" i="1" spc="-1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𝑞</m:t>
                    </m:r>
                    <m:d>
                      <m:dPr>
                        <m:ctrlPr>
                          <a:rPr lang="en-US" altLang="zh-CN" sz="3600" i="1" spc="-1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36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3600" b="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3600" b="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  <m:r>
                              <a:rPr lang="en-US" altLang="zh-CN" sz="3600" b="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−1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sz="36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3600" b="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3600" b="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3600" b="0" i="1" spc="-1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36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3600" b="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3600" b="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3600" spc="-10" dirty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: G</a:t>
                </a:r>
                <a:r>
                  <a:rPr lang="en-US" altLang="zh-CN" sz="360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aussian</a:t>
                </a:r>
                <a:endParaRPr lang="zh-CN" altLang="en-US" sz="3600" spc="-1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5" name="object 2">
                <a:extLst>
                  <a:ext uri="{FF2B5EF4-FFF2-40B4-BE49-F238E27FC236}">
                    <a16:creationId xmlns:a16="http://schemas.microsoft.com/office/drawing/2014/main" id="{3A3DCACF-56CC-E6FA-7928-9F3CFA74C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9" y="240382"/>
                <a:ext cx="4581216" cy="511422"/>
              </a:xfrm>
              <a:prstGeom prst="rect">
                <a:avLst/>
              </a:prstGeom>
              <a:blipFill>
                <a:blip r:embed="rId3"/>
                <a:stretch>
                  <a:fillRect t="-34524" r="-4654" b="-5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>
            <a:extLst>
              <a:ext uri="{FF2B5EF4-FFF2-40B4-BE49-F238E27FC236}">
                <a16:creationId xmlns:a16="http://schemas.microsoft.com/office/drawing/2014/main" id="{2F7FB035-9C3D-54FC-24F4-4AF4C08085C8}"/>
              </a:ext>
            </a:extLst>
          </p:cNvPr>
          <p:cNvGrpSpPr/>
          <p:nvPr/>
        </p:nvGrpSpPr>
        <p:grpSpPr>
          <a:xfrm>
            <a:off x="833929" y="1764343"/>
            <a:ext cx="7417653" cy="1594141"/>
            <a:chOff x="862283" y="2744523"/>
            <a:chExt cx="7417653" cy="159414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1FDB1BB7-8AED-168B-94D8-10A5920E0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71910" y="2747661"/>
              <a:ext cx="908026" cy="908026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B3371C7-F7B1-4238-C85C-9B011F96E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2283" y="2744523"/>
              <a:ext cx="908026" cy="908026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2091F7C-AFE1-A22D-B296-BED6B5D18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91201" y="3028320"/>
              <a:ext cx="908026" cy="908026"/>
            </a:xfrm>
            <a:prstGeom prst="rect">
              <a:avLst/>
            </a:prstGeom>
          </p:spPr>
        </p:pic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D103BDEF-9F17-3FA4-1027-F0228AB28B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0309" y="3219336"/>
              <a:ext cx="55094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51A216B9-A126-3DFA-5645-ED8F711883F9}"/>
                    </a:ext>
                  </a:extLst>
                </p:cNvPr>
                <p:cNvSpPr txBox="1"/>
                <p:nvPr/>
              </p:nvSpPr>
              <p:spPr>
                <a:xfrm>
                  <a:off x="5842220" y="3815444"/>
                  <a:ext cx="80598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800" i="1" spc="-10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pc="-10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  <m:r>
                              <a:rPr lang="en-US" altLang="zh-CN" sz="2800" b="0" i="1" spc="-10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zh-CN" altLang="en-US" i="1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51A216B9-A126-3DFA-5645-ED8F711883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2220" y="3815444"/>
                  <a:ext cx="805987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5D64B45C-B225-E288-8866-EB6CE287CF03}"/>
                    </a:ext>
                  </a:extLst>
                </p:cNvPr>
                <p:cNvSpPr txBox="1"/>
                <p:nvPr/>
              </p:nvSpPr>
              <p:spPr>
                <a:xfrm>
                  <a:off x="7473949" y="3553834"/>
                  <a:ext cx="80598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800" i="1" spc="-10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pc="-10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zh-CN" altLang="en-US" i="1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5D64B45C-B225-E288-8866-EB6CE287CF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3949" y="3553834"/>
                  <a:ext cx="805987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AB49DF77-C289-3B4E-8425-9B6C3D44A9C6}"/>
                </a:ext>
              </a:extLst>
            </p:cNvPr>
            <p:cNvSpPr txBox="1"/>
            <p:nvPr/>
          </p:nvSpPr>
          <p:spPr>
            <a:xfrm>
              <a:off x="4107711" y="3429000"/>
              <a:ext cx="149564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spc="-1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</a:t>
              </a:r>
              <a:r>
                <a:rPr lang="en-US" altLang="zh-CN" sz="2800" dirty="0">
                  <a:solidFill>
                    <a:schemeClr val="tx1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aussian</a:t>
              </a:r>
              <a:endParaRPr lang="zh-CN" altLang="en-US" sz="2800" dirty="0"/>
            </a:p>
          </p:txBody>
        </p:sp>
      </p:grp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74683FAD-019C-4A09-6D3F-99D8C17069BE}"/>
              </a:ext>
            </a:extLst>
          </p:cNvPr>
          <p:cNvCxnSpPr>
            <a:cxnSpLocks/>
          </p:cNvCxnSpPr>
          <p:nvPr/>
        </p:nvCxnSpPr>
        <p:spPr>
          <a:xfrm flipV="1">
            <a:off x="4210493" y="3358484"/>
            <a:ext cx="1734477" cy="104339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ECAAC58B-5639-4DE5-34D5-1035116AB0CF}"/>
              </a:ext>
            </a:extLst>
          </p:cNvPr>
          <p:cNvCxnSpPr>
            <a:cxnSpLocks/>
          </p:cNvCxnSpPr>
          <p:nvPr/>
        </p:nvCxnSpPr>
        <p:spPr>
          <a:xfrm flipH="1" flipV="1">
            <a:off x="6503894" y="3361661"/>
            <a:ext cx="1647734" cy="1081857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0EA1C686-10CA-5351-0F90-50AD75B886F4}"/>
              </a:ext>
            </a:extLst>
          </p:cNvPr>
          <p:cNvSpPr txBox="1"/>
          <p:nvPr/>
        </p:nvSpPr>
        <p:spPr>
          <a:xfrm>
            <a:off x="4097077" y="3429000"/>
            <a:ext cx="11114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spc="-1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Mean</a:t>
            </a:r>
            <a:endParaRPr lang="zh-CN" altLang="en-US" sz="28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55F73D8-A005-3D24-99E5-C0538F63DAD6}"/>
              </a:ext>
            </a:extLst>
          </p:cNvPr>
          <p:cNvSpPr txBox="1"/>
          <p:nvPr/>
        </p:nvSpPr>
        <p:spPr>
          <a:xfrm>
            <a:off x="7251405" y="3429000"/>
            <a:ext cx="15310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spc="-1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Variance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969DD574-D9A7-08D8-403F-B08C75323514}"/>
                  </a:ext>
                </a:extLst>
              </p:cNvPr>
              <p:cNvSpPr txBox="1"/>
              <p:nvPr/>
            </p:nvSpPr>
            <p:spPr>
              <a:xfrm>
                <a:off x="926184" y="4493649"/>
                <a:ext cx="5648520" cy="1089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rad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rad>
                          <m:d>
                            <m:d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969DD574-D9A7-08D8-403F-B08C75323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184" y="4493649"/>
                <a:ext cx="5648520" cy="10897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F049F4F0-5387-1AEA-EA41-A2708E2DF5C2}"/>
                  </a:ext>
                </a:extLst>
              </p:cNvPr>
              <p:cNvSpPr txBox="1"/>
              <p:nvPr/>
            </p:nvSpPr>
            <p:spPr>
              <a:xfrm>
                <a:off x="7528566" y="4517054"/>
                <a:ext cx="3132668" cy="9857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altLang="zh-CN" sz="2800" b="1" i="0" smtClean="0">
                          <a:latin typeface="Cambria Math" panose="02040503050406030204" pitchFamily="18" charset="0"/>
                        </a:rPr>
                        <m:t>𝐈</m:t>
                      </m:r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F049F4F0-5387-1AEA-EA41-A2708E2DF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566" y="4517054"/>
                <a:ext cx="3132668" cy="9857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3FE5BE2-B4B7-B622-7D4F-D6B92F51EC8B}"/>
                  </a:ext>
                </a:extLst>
              </p:cNvPr>
              <p:cNvSpPr txBox="1"/>
              <p:nvPr/>
            </p:nvSpPr>
            <p:spPr>
              <a:xfrm>
                <a:off x="926184" y="2573654"/>
                <a:ext cx="80598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3FE5BE2-B4B7-B622-7D4F-D6B92F51E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184" y="2573654"/>
                <a:ext cx="80598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3126C680-82A0-B0C2-C20D-533183DA9CCD}"/>
              </a:ext>
            </a:extLst>
          </p:cNvPr>
          <p:cNvCxnSpPr>
            <a:cxnSpLocks/>
          </p:cNvCxnSpPr>
          <p:nvPr/>
        </p:nvCxnSpPr>
        <p:spPr>
          <a:xfrm flipV="1">
            <a:off x="3506556" y="5717198"/>
            <a:ext cx="0" cy="510159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1C073AC-A912-FDB3-9B4E-7B25A5FA31BF}"/>
                  </a:ext>
                </a:extLst>
              </p:cNvPr>
              <p:cNvSpPr txBox="1"/>
              <p:nvPr/>
            </p:nvSpPr>
            <p:spPr>
              <a:xfrm>
                <a:off x="2782047" y="6210913"/>
                <a:ext cx="1529603" cy="556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spc="-1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1C073AC-A912-FDB3-9B4E-7B25A5FA3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047" y="6210913"/>
                <a:ext cx="1529603" cy="556434"/>
              </a:xfrm>
              <a:prstGeom prst="rect">
                <a:avLst/>
              </a:prstGeom>
              <a:blipFill>
                <a:blip r:embed="rId12"/>
                <a:stretch>
                  <a:fillRect r="-3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251B7964-B197-1303-6549-43D4A4E59C32}"/>
              </a:ext>
            </a:extLst>
          </p:cNvPr>
          <p:cNvCxnSpPr>
            <a:cxnSpLocks/>
          </p:cNvCxnSpPr>
          <p:nvPr/>
        </p:nvCxnSpPr>
        <p:spPr>
          <a:xfrm>
            <a:off x="1643046" y="5594330"/>
            <a:ext cx="455963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A7A43533-2B90-BB48-9715-4238442031EA}"/>
              </a:ext>
            </a:extLst>
          </p:cNvPr>
          <p:cNvCxnSpPr>
            <a:cxnSpLocks/>
          </p:cNvCxnSpPr>
          <p:nvPr/>
        </p:nvCxnSpPr>
        <p:spPr>
          <a:xfrm flipV="1">
            <a:off x="9207066" y="5716850"/>
            <a:ext cx="0" cy="510159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D25063B-8DE7-E83A-6217-137CE23BA1CB}"/>
                  </a:ext>
                </a:extLst>
              </p:cNvPr>
              <p:cNvSpPr txBox="1"/>
              <p:nvPr/>
            </p:nvSpPr>
            <p:spPr>
              <a:xfrm>
                <a:off x="7920967" y="6202256"/>
                <a:ext cx="2740267" cy="5650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zh-CN" sz="2800" b="1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spc="-1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D25063B-8DE7-E83A-6217-137CE23BA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967" y="6202256"/>
                <a:ext cx="2740267" cy="56509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F9B271E1-C763-BC63-FB0D-718BB8C60F29}"/>
              </a:ext>
            </a:extLst>
          </p:cNvPr>
          <p:cNvCxnSpPr>
            <a:cxnSpLocks/>
          </p:cNvCxnSpPr>
          <p:nvPr/>
        </p:nvCxnSpPr>
        <p:spPr>
          <a:xfrm>
            <a:off x="7737232" y="5479222"/>
            <a:ext cx="299426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6905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2">
            <a:extLst>
              <a:ext uri="{FF2B5EF4-FFF2-40B4-BE49-F238E27FC236}">
                <a16:creationId xmlns:a16="http://schemas.microsoft.com/office/drawing/2014/main" id="{3A3DCACF-56CC-E6FA-7928-9F3CFA74C7D1}"/>
              </a:ext>
            </a:extLst>
          </p:cNvPr>
          <p:cNvSpPr txBox="1">
            <a:spLocks/>
          </p:cNvSpPr>
          <p:nvPr/>
        </p:nvSpPr>
        <p:spPr>
          <a:xfrm>
            <a:off x="274319" y="240382"/>
            <a:ext cx="7047969" cy="5114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altLang="zh-CN"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Optimization Goal in Consistency Term</a:t>
            </a:r>
            <a:endParaRPr lang="zh-CN" altLang="en-US" sz="3600" spc="-1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21B6CD9-1FA1-37B2-DE28-8F5209300BF1}"/>
                  </a:ext>
                </a:extLst>
              </p:cNvPr>
              <p:cNvSpPr txBox="1"/>
              <p:nvPr/>
            </p:nvSpPr>
            <p:spPr>
              <a:xfrm>
                <a:off x="609889" y="1300159"/>
                <a:ext cx="6654823" cy="6169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zh-CN" altLang="en-US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𝔼</m:t>
                          </m:r>
                        </m:e>
                        <m:sub>
                          <m: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CN" sz="280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800" i="1" spc="-10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 spc="-10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800" i="1" spc="-10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2800" i="1" spc="-10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 spc="-10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800" i="1" spc="-10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r>
                        <a:rPr lang="en-US" altLang="zh-CN" sz="2800" b="0" i="1" spc="-10" dirty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[</m:t>
                      </m:r>
                      <m:r>
                        <a:rPr lang="en-US" altLang="zh-CN" sz="2800" b="0" i="1" spc="-10" dirty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𝐾𝐿</m:t>
                      </m:r>
                      <m:r>
                        <a:rPr lang="en-US" altLang="zh-CN" sz="2800" b="0" i="1" spc="-10" dirty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(</m:t>
                      </m:r>
                      <m:r>
                        <a:rPr lang="en-US" altLang="zh-CN" sz="2800" b="0" i="1" spc="-10" dirty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𝑞</m:t>
                      </m:r>
                      <m:d>
                        <m:dPr>
                          <m:ctrlP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b="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𝑡</m:t>
                              </m:r>
                              <m:r>
                                <a:rPr lang="en-US" altLang="zh-CN" sz="2800" b="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−1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CN" sz="280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b="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800" b="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80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b="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sz="2800" b="0" i="1" spc="-10" dirty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||</m:t>
                      </m:r>
                      <m:sSub>
                        <m:sSubPr>
                          <m:ctrlP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800" b="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b="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𝑡</m:t>
                              </m:r>
                              <m:r>
                                <a:rPr lang="en-US" altLang="zh-CN" sz="2800" b="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sz="2800" b="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sz="280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b="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zh-CN" sz="2800" b="0" i="1" spc="-10" dirty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)]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21B6CD9-1FA1-37B2-DE28-8F5209300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89" y="1300159"/>
                <a:ext cx="6654823" cy="6169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6606591A-D9FD-7924-4C38-886780D3AFD6}"/>
              </a:ext>
            </a:extLst>
          </p:cNvPr>
          <p:cNvSpPr txBox="1"/>
          <p:nvPr/>
        </p:nvSpPr>
        <p:spPr>
          <a:xfrm>
            <a:off x="168667" y="2203804"/>
            <a:ext cx="5252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How to minimize the KL divergence?</a:t>
            </a:r>
            <a:endParaRPr lang="zh-CN" altLang="en-US" sz="2800" spc="-1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0FF5EAE-5AA8-4AE1-D78E-A8C7B83EBA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60" y="5360143"/>
            <a:ext cx="11136279" cy="1257475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A92D7C7B-0906-8B00-6147-FFF1542F9B87}"/>
              </a:ext>
            </a:extLst>
          </p:cNvPr>
          <p:cNvSpPr/>
          <p:nvPr/>
        </p:nvSpPr>
        <p:spPr>
          <a:xfrm>
            <a:off x="7715693" y="3107918"/>
            <a:ext cx="1871331" cy="1871331"/>
          </a:xfrm>
          <a:prstGeom prst="ellipse">
            <a:avLst/>
          </a:prstGeom>
          <a:solidFill>
            <a:srgbClr val="E6CFC9"/>
          </a:solidFill>
          <a:ln w="3175"/>
          <a:effectLst>
            <a:innerShdw blurRad="127000">
              <a:schemeClr val="bg1">
                <a:alpha val="80000"/>
              </a:scheme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98AD9893-8732-5337-DAB9-E514FA05FC1C}"/>
              </a:ext>
            </a:extLst>
          </p:cNvPr>
          <p:cNvSpPr/>
          <p:nvPr/>
        </p:nvSpPr>
        <p:spPr>
          <a:xfrm>
            <a:off x="2002752" y="3107918"/>
            <a:ext cx="1871331" cy="1871331"/>
          </a:xfrm>
          <a:prstGeom prst="ellipse">
            <a:avLst/>
          </a:prstGeom>
          <a:solidFill>
            <a:srgbClr val="A7E192"/>
          </a:solidFill>
          <a:ln w="3175"/>
          <a:effectLst>
            <a:innerShdw blurRad="127000">
              <a:schemeClr val="bg1">
                <a:alpha val="80000"/>
              </a:scheme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180E1F4C-C640-E3E0-378F-D483024ABA2B}"/>
              </a:ext>
            </a:extLst>
          </p:cNvPr>
          <p:cNvSpPr/>
          <p:nvPr/>
        </p:nvSpPr>
        <p:spPr>
          <a:xfrm>
            <a:off x="2766452" y="3871618"/>
            <a:ext cx="343930" cy="343930"/>
          </a:xfrm>
          <a:prstGeom prst="ellipse">
            <a:avLst/>
          </a:prstGeom>
          <a:solidFill>
            <a:srgbClr val="8ECFC9"/>
          </a:solidFill>
          <a:ln>
            <a:noFill/>
          </a:ln>
          <a:effectLst>
            <a:outerShdw blurRad="63500" sx="102000" sy="1020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20C59E58-C230-F6A4-8E50-6D416A359E84}"/>
              </a:ext>
            </a:extLst>
          </p:cNvPr>
          <p:cNvSpPr/>
          <p:nvPr/>
        </p:nvSpPr>
        <p:spPr>
          <a:xfrm>
            <a:off x="8479393" y="3883981"/>
            <a:ext cx="343930" cy="343930"/>
          </a:xfrm>
          <a:prstGeom prst="ellipse">
            <a:avLst/>
          </a:prstGeom>
          <a:solidFill>
            <a:srgbClr val="9DB4D4"/>
          </a:solidFill>
          <a:ln>
            <a:noFill/>
          </a:ln>
          <a:effectLst>
            <a:outerShdw blurRad="63500" sx="102000" sy="1020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36695249-2515-AE08-88BF-F13B3A6A149B}"/>
              </a:ext>
            </a:extLst>
          </p:cNvPr>
          <p:cNvCxnSpPr>
            <a:cxnSpLocks/>
          </p:cNvCxnSpPr>
          <p:nvPr/>
        </p:nvCxnSpPr>
        <p:spPr>
          <a:xfrm flipH="1">
            <a:off x="3256350" y="4019500"/>
            <a:ext cx="5061569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8ECFC354-1560-0B28-F590-644FBD37220A}"/>
              </a:ext>
            </a:extLst>
          </p:cNvPr>
          <p:cNvSpPr txBox="1"/>
          <p:nvPr/>
        </p:nvSpPr>
        <p:spPr>
          <a:xfrm>
            <a:off x="5152153" y="3482057"/>
            <a:ext cx="11013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spc="-10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Closer</a:t>
            </a:r>
            <a:endParaRPr lang="zh-CN" altLang="en-US" sz="2800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E628FDC0-6285-4F0B-B51F-4E9F8D5C430E}"/>
              </a:ext>
            </a:extLst>
          </p:cNvPr>
          <p:cNvCxnSpPr>
            <a:cxnSpLocks/>
            <a:stCxn id="10" idx="3"/>
            <a:endCxn id="9" idx="3"/>
          </p:cNvCxnSpPr>
          <p:nvPr/>
        </p:nvCxnSpPr>
        <p:spPr>
          <a:xfrm flipH="1">
            <a:off x="2276802" y="4165181"/>
            <a:ext cx="540017" cy="540018"/>
          </a:xfrm>
          <a:prstGeom prst="straightConnector1">
            <a:avLst/>
          </a:prstGeom>
          <a:ln w="28575">
            <a:solidFill>
              <a:schemeClr val="tx1"/>
            </a:solidFill>
            <a:prstDash val="dashDot"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0E367410-B9BD-AEBA-5B0A-123819C3C648}"/>
              </a:ext>
            </a:extLst>
          </p:cNvPr>
          <p:cNvCxnSpPr>
            <a:cxnSpLocks/>
            <a:stCxn id="11" idx="5"/>
            <a:endCxn id="7" idx="5"/>
          </p:cNvCxnSpPr>
          <p:nvPr/>
        </p:nvCxnSpPr>
        <p:spPr>
          <a:xfrm>
            <a:off x="8772956" y="4177544"/>
            <a:ext cx="540018" cy="527655"/>
          </a:xfrm>
          <a:prstGeom prst="straightConnector1">
            <a:avLst/>
          </a:prstGeom>
          <a:ln w="28575">
            <a:solidFill>
              <a:schemeClr val="tx1"/>
            </a:solidFill>
            <a:prstDash val="dashDot"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0219E7E8-39EE-B35E-29A6-E3641633642E}"/>
              </a:ext>
            </a:extLst>
          </p:cNvPr>
          <p:cNvSpPr txBox="1"/>
          <p:nvPr/>
        </p:nvSpPr>
        <p:spPr>
          <a:xfrm>
            <a:off x="2546810" y="4362649"/>
            <a:ext cx="9286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fixed</a:t>
            </a:r>
            <a:endParaRPr lang="zh-CN" altLang="en-US" sz="2800" spc="-1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5E4DDD7-6D35-0AFB-78DE-399D13BAD905}"/>
              </a:ext>
            </a:extLst>
          </p:cNvPr>
          <p:cNvSpPr txBox="1"/>
          <p:nvPr/>
        </p:nvSpPr>
        <p:spPr>
          <a:xfrm>
            <a:off x="2546809" y="3377078"/>
            <a:ext cx="9286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fixed</a:t>
            </a:r>
            <a:endParaRPr lang="zh-CN" altLang="en-US" sz="2800" spc="-1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CC43256-97B1-9422-0908-19FE11533705}"/>
              </a:ext>
            </a:extLst>
          </p:cNvPr>
          <p:cNvSpPr txBox="1"/>
          <p:nvPr/>
        </p:nvSpPr>
        <p:spPr>
          <a:xfrm>
            <a:off x="8161868" y="4288568"/>
            <a:ext cx="9286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fixed</a:t>
            </a:r>
            <a:endParaRPr lang="zh-CN" altLang="en-US" sz="2800" spc="-1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D06D2EF-D74B-E9C7-E6A9-46B4385AB445}"/>
              </a:ext>
            </a:extLst>
          </p:cNvPr>
          <p:cNvSpPr txBox="1"/>
          <p:nvPr/>
        </p:nvSpPr>
        <p:spPr>
          <a:xfrm>
            <a:off x="8138616" y="3378498"/>
            <a:ext cx="15291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tunable</a:t>
            </a:r>
            <a:endParaRPr lang="zh-CN" altLang="en-US" sz="2800" spc="-1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3386FDDC-7D95-2A4B-9BC0-7BC06A9EFA13}"/>
              </a:ext>
            </a:extLst>
          </p:cNvPr>
          <p:cNvSpPr/>
          <p:nvPr/>
        </p:nvSpPr>
        <p:spPr>
          <a:xfrm>
            <a:off x="2791467" y="1379219"/>
            <a:ext cx="2070093" cy="48143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AE29C1DF-018E-D998-305B-E6DBF8D55D82}"/>
              </a:ext>
            </a:extLst>
          </p:cNvPr>
          <p:cNvSpPr/>
          <p:nvPr/>
        </p:nvSpPr>
        <p:spPr>
          <a:xfrm>
            <a:off x="5083813" y="1379219"/>
            <a:ext cx="1743707" cy="48143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7AF34A1-0A34-B20C-1967-714C7D905874}"/>
              </a:ext>
            </a:extLst>
          </p:cNvPr>
          <p:cNvSpPr txBox="1"/>
          <p:nvPr/>
        </p:nvSpPr>
        <p:spPr>
          <a:xfrm>
            <a:off x="1782356" y="869290"/>
            <a:ext cx="17959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Gaussian</a:t>
            </a:r>
            <a:endParaRPr lang="zh-CN" altLang="en-US" sz="2800" spc="-1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8A5E2286-83FB-69A2-F440-7711934FD760}"/>
                  </a:ext>
                </a:extLst>
              </p:cNvPr>
              <p:cNvSpPr txBox="1"/>
              <p:nvPr/>
            </p:nvSpPr>
            <p:spPr>
              <a:xfrm>
                <a:off x="6676422" y="1822480"/>
                <a:ext cx="4099528" cy="9959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spc="-1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Another Gaussian, with variance: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CN" sz="2800" b="1" i="0" smtClean="0"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US" altLang="zh-CN" sz="2800" b="1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800" b="1"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endParaRPr lang="zh-CN" altLang="en-US" sz="2800" spc="-1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8A5E2286-83FB-69A2-F440-7711934FD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422" y="1822480"/>
                <a:ext cx="4099528" cy="995978"/>
              </a:xfrm>
              <a:prstGeom prst="rect">
                <a:avLst/>
              </a:prstGeom>
              <a:blipFill>
                <a:blip r:embed="rId5"/>
                <a:stretch>
                  <a:fillRect l="-2972" t="-6135" b="-141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24903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2">
            <a:extLst>
              <a:ext uri="{FF2B5EF4-FFF2-40B4-BE49-F238E27FC236}">
                <a16:creationId xmlns:a16="http://schemas.microsoft.com/office/drawing/2014/main" id="{3A3DCACF-56CC-E6FA-7928-9F3CFA74C7D1}"/>
              </a:ext>
            </a:extLst>
          </p:cNvPr>
          <p:cNvSpPr txBox="1">
            <a:spLocks/>
          </p:cNvSpPr>
          <p:nvPr/>
        </p:nvSpPr>
        <p:spPr>
          <a:xfrm>
            <a:off x="274319" y="240382"/>
            <a:ext cx="9244331" cy="5114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altLang="zh-CN"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Optimization Goal in Consistency Term (Continued)</a:t>
            </a:r>
            <a:endParaRPr lang="zh-CN" altLang="en-US" sz="3600" spc="-1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A92D7C7B-0906-8B00-6147-FFF1542F9B87}"/>
              </a:ext>
            </a:extLst>
          </p:cNvPr>
          <p:cNvSpPr/>
          <p:nvPr/>
        </p:nvSpPr>
        <p:spPr>
          <a:xfrm>
            <a:off x="7715693" y="3107918"/>
            <a:ext cx="1871331" cy="1871331"/>
          </a:xfrm>
          <a:prstGeom prst="ellipse">
            <a:avLst/>
          </a:prstGeom>
          <a:solidFill>
            <a:srgbClr val="E6CFC9"/>
          </a:solidFill>
          <a:ln w="3175"/>
          <a:effectLst>
            <a:innerShdw blurRad="127000">
              <a:schemeClr val="bg1">
                <a:alpha val="80000"/>
              </a:scheme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98AD9893-8732-5337-DAB9-E514FA05FC1C}"/>
              </a:ext>
            </a:extLst>
          </p:cNvPr>
          <p:cNvSpPr/>
          <p:nvPr/>
        </p:nvSpPr>
        <p:spPr>
          <a:xfrm>
            <a:off x="2002752" y="3107918"/>
            <a:ext cx="1871331" cy="1871331"/>
          </a:xfrm>
          <a:prstGeom prst="ellipse">
            <a:avLst/>
          </a:prstGeom>
          <a:solidFill>
            <a:srgbClr val="A7E192"/>
          </a:solidFill>
          <a:ln w="3175"/>
          <a:effectLst>
            <a:innerShdw blurRad="127000">
              <a:schemeClr val="bg1">
                <a:alpha val="80000"/>
              </a:scheme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180E1F4C-C640-E3E0-378F-D483024ABA2B}"/>
              </a:ext>
            </a:extLst>
          </p:cNvPr>
          <p:cNvSpPr/>
          <p:nvPr/>
        </p:nvSpPr>
        <p:spPr>
          <a:xfrm>
            <a:off x="2766452" y="3871618"/>
            <a:ext cx="343930" cy="343930"/>
          </a:xfrm>
          <a:prstGeom prst="ellipse">
            <a:avLst/>
          </a:prstGeom>
          <a:solidFill>
            <a:srgbClr val="8ECFC9"/>
          </a:solidFill>
          <a:ln>
            <a:noFill/>
          </a:ln>
          <a:effectLst>
            <a:outerShdw blurRad="63500" sx="102000" sy="1020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20C59E58-C230-F6A4-8E50-6D416A359E84}"/>
              </a:ext>
            </a:extLst>
          </p:cNvPr>
          <p:cNvSpPr/>
          <p:nvPr/>
        </p:nvSpPr>
        <p:spPr>
          <a:xfrm>
            <a:off x="8479393" y="3877631"/>
            <a:ext cx="343930" cy="343930"/>
          </a:xfrm>
          <a:prstGeom prst="ellipse">
            <a:avLst/>
          </a:prstGeom>
          <a:solidFill>
            <a:srgbClr val="9DB4D4"/>
          </a:solidFill>
          <a:ln>
            <a:noFill/>
          </a:ln>
          <a:effectLst>
            <a:outerShdw blurRad="63500" sx="102000" sy="1020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36695249-2515-AE08-88BF-F13B3A6A149B}"/>
              </a:ext>
            </a:extLst>
          </p:cNvPr>
          <p:cNvCxnSpPr>
            <a:cxnSpLocks/>
          </p:cNvCxnSpPr>
          <p:nvPr/>
        </p:nvCxnSpPr>
        <p:spPr>
          <a:xfrm flipH="1">
            <a:off x="3256350" y="4019500"/>
            <a:ext cx="5061569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4244F65-864C-8F58-6E6E-91AB22C66809}"/>
                  </a:ext>
                </a:extLst>
              </p:cNvPr>
              <p:cNvSpPr txBox="1"/>
              <p:nvPr/>
            </p:nvSpPr>
            <p:spPr>
              <a:xfrm>
                <a:off x="274319" y="2018132"/>
                <a:ext cx="7891540" cy="1089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rad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rad>
                          <m:d>
                            <m:d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4244F65-864C-8F58-6E6E-91AB22C66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9" y="2018132"/>
                <a:ext cx="7891540" cy="10897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6209F0A3-FF13-F601-CA69-53078AFA213C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2002752" y="2986382"/>
            <a:ext cx="814067" cy="935603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8A54A13B-1AE3-BA1A-2146-4D7DD8F6B2DA}"/>
              </a:ext>
            </a:extLst>
          </p:cNvPr>
          <p:cNvCxnSpPr>
            <a:cxnSpLocks/>
            <a:endCxn id="11" idx="5"/>
          </p:cNvCxnSpPr>
          <p:nvPr/>
        </p:nvCxnSpPr>
        <p:spPr>
          <a:xfrm flipH="1" flipV="1">
            <a:off x="8772956" y="4171194"/>
            <a:ext cx="1416292" cy="1303926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图片 25">
            <a:extLst>
              <a:ext uri="{FF2B5EF4-FFF2-40B4-BE49-F238E27FC236}">
                <a16:creationId xmlns:a16="http://schemas.microsoft.com/office/drawing/2014/main" id="{D7DE71C0-58B9-1A53-7CDB-E3CBB8131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035" y="5127130"/>
            <a:ext cx="1219200" cy="1219200"/>
          </a:xfrm>
          <a:prstGeom prst="rect">
            <a:avLst/>
          </a:prstGeom>
        </p:spPr>
      </p:pic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6F12BB2C-9196-E568-7E9A-F177A5CCE100}"/>
              </a:ext>
            </a:extLst>
          </p:cNvPr>
          <p:cNvSpPr/>
          <p:nvPr/>
        </p:nvSpPr>
        <p:spPr>
          <a:xfrm>
            <a:off x="7564803" y="5299524"/>
            <a:ext cx="1506231" cy="898876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pc="-1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Denoise</a:t>
            </a:r>
            <a:endParaRPr lang="zh-CN" altLang="en-US" sz="3600" spc="-10" dirty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116A80CE-3EA9-3BC9-C9BB-24B4C6825627}"/>
              </a:ext>
            </a:extLst>
          </p:cNvPr>
          <p:cNvCxnSpPr>
            <a:cxnSpLocks/>
          </p:cNvCxnSpPr>
          <p:nvPr/>
        </p:nvCxnSpPr>
        <p:spPr>
          <a:xfrm flipH="1" flipV="1">
            <a:off x="6675485" y="5736730"/>
            <a:ext cx="792115" cy="12232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184B21DC-98D2-74FD-AC5D-3FBDD22940A7}"/>
                  </a:ext>
                </a:extLst>
              </p:cNvPr>
              <p:cNvSpPr txBox="1"/>
              <p:nvPr/>
            </p:nvSpPr>
            <p:spPr>
              <a:xfrm>
                <a:off x="5587641" y="6198400"/>
                <a:ext cx="80598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184B21DC-98D2-74FD-AC5D-3FBDD2294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641" y="6198400"/>
                <a:ext cx="80598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06AE9050-1A9F-E527-A482-AF6A2399C66D}"/>
              </a:ext>
            </a:extLst>
          </p:cNvPr>
          <p:cNvCxnSpPr>
            <a:cxnSpLocks/>
          </p:cNvCxnSpPr>
          <p:nvPr/>
        </p:nvCxnSpPr>
        <p:spPr>
          <a:xfrm flipH="1" flipV="1">
            <a:off x="9168237" y="5748962"/>
            <a:ext cx="792115" cy="12232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D005D8E8-7D96-A6BB-2BD5-22697C4318FC}"/>
                  </a:ext>
                </a:extLst>
              </p:cNvPr>
              <p:cNvSpPr txBox="1"/>
              <p:nvPr/>
            </p:nvSpPr>
            <p:spPr>
              <a:xfrm>
                <a:off x="8165859" y="6189650"/>
                <a:ext cx="48549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𝜃</m:t>
                      </m:r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D005D8E8-7D96-A6BB-2BD5-22697C431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5859" y="6189650"/>
                <a:ext cx="48549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C3044DE3-2B50-7EFB-151A-70C00080949F}"/>
                  </a:ext>
                </a:extLst>
              </p:cNvPr>
              <p:cNvSpPr txBox="1"/>
              <p:nvPr/>
            </p:nvSpPr>
            <p:spPr>
              <a:xfrm>
                <a:off x="9960352" y="5475120"/>
                <a:ext cx="106958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800" b="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𝜃</m:t>
                          </m:r>
                        </m:sub>
                      </m:sSub>
                      <m:r>
                        <a:rPr lang="en-US" altLang="zh-CN" sz="2800" b="0" i="1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800" b="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800" b="0" i="1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)</m:t>
                      </m:r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C3044DE3-2B50-7EFB-151A-70C000809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352" y="5475120"/>
                <a:ext cx="106958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13493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2">
            <a:extLst>
              <a:ext uri="{FF2B5EF4-FFF2-40B4-BE49-F238E27FC236}">
                <a16:creationId xmlns:a16="http://schemas.microsoft.com/office/drawing/2014/main" id="{3A3DCACF-56CC-E6FA-7928-9F3CFA74C7D1}"/>
              </a:ext>
            </a:extLst>
          </p:cNvPr>
          <p:cNvSpPr txBox="1">
            <a:spLocks/>
          </p:cNvSpPr>
          <p:nvPr/>
        </p:nvSpPr>
        <p:spPr>
          <a:xfrm>
            <a:off x="274319" y="240382"/>
            <a:ext cx="7047969" cy="5114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altLang="zh-CN"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Optimization Goal in Consistency Term</a:t>
            </a:r>
            <a:endParaRPr lang="zh-CN" altLang="en-US" sz="3600" spc="-1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图片 4" descr="文本, 信件&#10;&#10;描述已自动生成">
            <a:extLst>
              <a:ext uri="{FF2B5EF4-FFF2-40B4-BE49-F238E27FC236}">
                <a16:creationId xmlns:a16="http://schemas.microsoft.com/office/drawing/2014/main" id="{CC7243E4-031F-0784-27AA-B4CA6572A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" y="1567243"/>
            <a:ext cx="8861606" cy="44718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C3712C8-D777-C62A-B0CA-4E6173A2521B}"/>
                  </a:ext>
                </a:extLst>
              </p:cNvPr>
              <p:cNvSpPr txBox="1"/>
              <p:nvPr/>
            </p:nvSpPr>
            <p:spPr>
              <a:xfrm>
                <a:off x="5951220" y="4137561"/>
                <a:ext cx="6023877" cy="10373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arg</m:t>
                      </m:r>
                      <m:r>
                        <a:rPr lang="en-US" altLang="zh-CN" sz="28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8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mi</m:t>
                      </m:r>
                      <m:sSub>
                        <m:sSubPr>
                          <m:ctrlPr>
                            <a:rPr lang="en-US" altLang="zh-CN" sz="28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f>
                        <m:fPr>
                          <m:ctrlPr>
                            <a:rPr lang="en-US" altLang="zh-CN" sz="28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zh-CN" sz="280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altLang="zh-CN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zh-CN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US" altLang="zh-CN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altLang="zh-CN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8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CN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endParaRPr lang="en-US" altLang="zh-CN" sz="28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C3712C8-D777-C62A-B0CA-4E6173A25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220" y="4137561"/>
                <a:ext cx="6023877" cy="1037335"/>
              </a:xfrm>
              <a:prstGeom prst="rect">
                <a:avLst/>
              </a:prstGeom>
              <a:blipFill>
                <a:blip r:embed="rId4"/>
                <a:stretch>
                  <a:fillRect l="-3036" r="-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36AA7C36-88C4-B3D0-AEB1-1138DC5D6053}"/>
              </a:ext>
            </a:extLst>
          </p:cNvPr>
          <p:cNvSpPr txBox="1"/>
          <p:nvPr/>
        </p:nvSpPr>
        <p:spPr>
          <a:xfrm>
            <a:off x="7235190" y="6334780"/>
            <a:ext cx="49568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https://arxiv.org/pdf/2403.18103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B29D5DE9-D322-7507-1648-1E089C1E7502}"/>
              </a:ext>
            </a:extLst>
          </p:cNvPr>
          <p:cNvSpPr/>
          <p:nvPr/>
        </p:nvSpPr>
        <p:spPr>
          <a:xfrm>
            <a:off x="595778" y="5270405"/>
            <a:ext cx="3183742" cy="76872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C87BC428-0B78-4DDF-1FB3-A7B7FCF9CC5F}"/>
              </a:ext>
            </a:extLst>
          </p:cNvPr>
          <p:cNvCxnSpPr>
            <a:cxnSpLocks/>
          </p:cNvCxnSpPr>
          <p:nvPr/>
        </p:nvCxnSpPr>
        <p:spPr>
          <a:xfrm flipH="1">
            <a:off x="3798303" y="5099030"/>
            <a:ext cx="2152917" cy="555736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13768012-0823-D4C1-6A20-B13BD491BC9A}"/>
              </a:ext>
            </a:extLst>
          </p:cNvPr>
          <p:cNvCxnSpPr>
            <a:cxnSpLocks/>
          </p:cNvCxnSpPr>
          <p:nvPr/>
        </p:nvCxnSpPr>
        <p:spPr>
          <a:xfrm>
            <a:off x="5951220" y="5155102"/>
            <a:ext cx="61493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68085178-9AC1-F8A5-FDEA-7BC22EB2E4FC}"/>
              </a:ext>
            </a:extLst>
          </p:cNvPr>
          <p:cNvSpPr txBox="1"/>
          <p:nvPr/>
        </p:nvSpPr>
        <p:spPr>
          <a:xfrm>
            <a:off x="8649351" y="5174896"/>
            <a:ext cx="21246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Loss Function</a:t>
            </a:r>
            <a:endParaRPr lang="zh-CN" altLang="en-US" sz="2800" b="1" spc="-1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0620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2">
                <a:extLst>
                  <a:ext uri="{FF2B5EF4-FFF2-40B4-BE49-F238E27FC236}">
                    <a16:creationId xmlns:a16="http://schemas.microsoft.com/office/drawing/2014/main" id="{3A3DCACF-56CC-E6FA-7928-9F3CFA74C7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4319" y="240382"/>
                <a:ext cx="1365295" cy="511422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b="0" i="0" kern="1200">
                    <a:solidFill>
                      <a:schemeClr val="tx1"/>
                    </a:solidFill>
                    <a:latin typeface="Calibri Light"/>
                    <a:ea typeface="+mj-ea"/>
                    <a:cs typeface="Calibri Light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600" b="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3600" b="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3600" b="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𝜃</m:t>
                          </m:r>
                        </m:sub>
                      </m:sSub>
                      <m:r>
                        <a:rPr lang="en-US" altLang="zh-CN" sz="3600" b="0" i="1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3600" b="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3600" b="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3600" b="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3600" b="0" i="1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)</m:t>
                      </m:r>
                    </m:oMath>
                  </m:oMathPara>
                </a14:m>
                <a:endParaRPr lang="zh-CN" altLang="en-US" sz="3600" spc="-1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5" name="object 2">
                <a:extLst>
                  <a:ext uri="{FF2B5EF4-FFF2-40B4-BE49-F238E27FC236}">
                    <a16:creationId xmlns:a16="http://schemas.microsoft.com/office/drawing/2014/main" id="{3A3DCACF-56CC-E6FA-7928-9F3CFA74C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9" y="240382"/>
                <a:ext cx="1365295" cy="5114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4244F65-864C-8F58-6E6E-91AB22C66809}"/>
                  </a:ext>
                </a:extLst>
              </p:cNvPr>
              <p:cNvSpPr txBox="1"/>
              <p:nvPr/>
            </p:nvSpPr>
            <p:spPr>
              <a:xfrm>
                <a:off x="449579" y="1585429"/>
                <a:ext cx="8382000" cy="1089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rad>
                          <m:d>
                            <m:d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rad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4244F65-864C-8F58-6E6E-91AB22C66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79" y="1585429"/>
                <a:ext cx="8382000" cy="10897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10D665F-2A10-F800-0542-31008770F427}"/>
                  </a:ext>
                </a:extLst>
              </p:cNvPr>
              <p:cNvSpPr txBox="1"/>
              <p:nvPr/>
            </p:nvSpPr>
            <p:spPr>
              <a:xfrm>
                <a:off x="5055868" y="5485805"/>
                <a:ext cx="6762751" cy="8611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  <m:d>
                          <m:d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rad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sz="28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10D665F-2A10-F800-0542-31008770F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868" y="5485805"/>
                <a:ext cx="6762751" cy="8611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E7A50B40-1FD6-D668-5850-FEC06D410F5E}"/>
              </a:ext>
            </a:extLst>
          </p:cNvPr>
          <p:cNvSpPr txBox="1"/>
          <p:nvPr/>
        </p:nvSpPr>
        <p:spPr>
          <a:xfrm>
            <a:off x="6743168" y="3167390"/>
            <a:ext cx="268023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A neural Network, i.e. U-Net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EF78CFA2-AD70-FCF8-ED8A-B7C8579D5A0C}"/>
              </a:ext>
            </a:extLst>
          </p:cNvPr>
          <p:cNvSpPr/>
          <p:nvPr/>
        </p:nvSpPr>
        <p:spPr>
          <a:xfrm>
            <a:off x="7391400" y="1800709"/>
            <a:ext cx="1064850" cy="76872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3B6FD112-645B-A9D9-1076-75C772C08BA4}"/>
              </a:ext>
            </a:extLst>
          </p:cNvPr>
          <p:cNvCxnSpPr>
            <a:cxnSpLocks/>
          </p:cNvCxnSpPr>
          <p:nvPr/>
        </p:nvCxnSpPr>
        <p:spPr>
          <a:xfrm flipV="1">
            <a:off x="7893079" y="2645036"/>
            <a:ext cx="0" cy="527336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1982E572-C301-9D3C-CF3A-7022D407E881}"/>
              </a:ext>
            </a:extLst>
          </p:cNvPr>
          <p:cNvSpPr/>
          <p:nvPr/>
        </p:nvSpPr>
        <p:spPr>
          <a:xfrm>
            <a:off x="449579" y="1782418"/>
            <a:ext cx="1126342" cy="76872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35B4FA11-8355-E34B-D358-520ADF71F178}"/>
              </a:ext>
            </a:extLst>
          </p:cNvPr>
          <p:cNvCxnSpPr>
            <a:cxnSpLocks/>
          </p:cNvCxnSpPr>
          <p:nvPr/>
        </p:nvCxnSpPr>
        <p:spPr>
          <a:xfrm flipH="1" flipV="1">
            <a:off x="4030980" y="2750820"/>
            <a:ext cx="3832860" cy="265176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2A20F9FA-99A2-BD95-EDF4-9D3FF71FE61E}"/>
              </a:ext>
            </a:extLst>
          </p:cNvPr>
          <p:cNvSpPr txBox="1"/>
          <p:nvPr/>
        </p:nvSpPr>
        <p:spPr>
          <a:xfrm>
            <a:off x="4396739" y="4067479"/>
            <a:ext cx="15991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spc="-10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Align with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245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20" y="212682"/>
            <a:ext cx="461772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is Diffusion Model?</a:t>
            </a:r>
            <a:endParaRPr sz="3600" spc="-1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DEAC436-3A54-E8E9-3EDD-416283E52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260" y="3192780"/>
            <a:ext cx="1219200" cy="12192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3ADA10-3B16-77F6-EFBE-782FF5CB9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751" y="1712700"/>
            <a:ext cx="1219200" cy="12192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58BEE0C-0143-2A97-B2E3-91F32DD489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3751" y="4693920"/>
            <a:ext cx="1219200" cy="1219200"/>
          </a:xfrm>
          <a:prstGeom prst="rect">
            <a:avLst/>
          </a:prstGeom>
        </p:spPr>
      </p:pic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48C0F199-855E-DC87-C978-52C87DF287D0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3469730" y="2322300"/>
            <a:ext cx="3034021" cy="149613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0C5997FA-36FC-1D81-2F81-BA8903BC05B8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3469730" y="3818430"/>
            <a:ext cx="3034021" cy="148509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bject 3">
            <a:extLst>
              <a:ext uri="{FF2B5EF4-FFF2-40B4-BE49-F238E27FC236}">
                <a16:creationId xmlns:a16="http://schemas.microsoft.com/office/drawing/2014/main" id="{94BCB178-1355-8D9D-0053-0AF4048AB7D8}"/>
              </a:ext>
            </a:extLst>
          </p:cNvPr>
          <p:cNvSpPr txBox="1"/>
          <p:nvPr/>
        </p:nvSpPr>
        <p:spPr>
          <a:xfrm>
            <a:off x="7963093" y="1942267"/>
            <a:ext cx="2167227" cy="88742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we want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(“Real” Data)</a:t>
            </a:r>
          </a:p>
        </p:txBody>
      </p:sp>
      <p:sp>
        <p:nvSpPr>
          <p:cNvPr id="60" name="object 3">
            <a:extLst>
              <a:ext uri="{FF2B5EF4-FFF2-40B4-BE49-F238E27FC236}">
                <a16:creationId xmlns:a16="http://schemas.microsoft.com/office/drawing/2014/main" id="{BA8A9AE1-ED2C-D13B-8B4B-D48DBD1E6431}"/>
              </a:ext>
            </a:extLst>
          </p:cNvPr>
          <p:cNvSpPr txBox="1"/>
          <p:nvPr/>
        </p:nvSpPr>
        <p:spPr>
          <a:xfrm>
            <a:off x="7990233" y="4859809"/>
            <a:ext cx="3234028" cy="88742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we don’t want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(Noise)</a:t>
            </a:r>
          </a:p>
        </p:txBody>
      </p:sp>
      <p:sp>
        <p:nvSpPr>
          <p:cNvPr id="61" name="object 3">
            <a:extLst>
              <a:ext uri="{FF2B5EF4-FFF2-40B4-BE49-F238E27FC236}">
                <a16:creationId xmlns:a16="http://schemas.microsoft.com/office/drawing/2014/main" id="{B519EF18-41E3-99F6-589D-465075A9BBA2}"/>
              </a:ext>
            </a:extLst>
          </p:cNvPr>
          <p:cNvSpPr txBox="1"/>
          <p:nvPr/>
        </p:nvSpPr>
        <p:spPr>
          <a:xfrm>
            <a:off x="1503762" y="4483401"/>
            <a:ext cx="2372196" cy="88742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we have</a:t>
            </a:r>
          </a:p>
          <a:p>
            <a:pPr marL="12700" algn="ctr">
              <a:spcBef>
                <a:spcPts val="100"/>
              </a:spcBef>
            </a:pPr>
            <a:r>
              <a:rPr lang="en-US" altLang="zh-CN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(Random Noise)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04533F80-D94F-F4BE-B5F2-E26ADF0C8DD9}"/>
              </a:ext>
            </a:extLst>
          </p:cNvPr>
          <p:cNvSpPr txBox="1"/>
          <p:nvPr/>
        </p:nvSpPr>
        <p:spPr>
          <a:xfrm rot="20032103">
            <a:off x="4080296" y="2685684"/>
            <a:ext cx="14609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800" spc="-10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retrieve</a:t>
            </a:r>
            <a:endParaRPr lang="zh-CN" altLang="en-US" sz="2800" spc="-10" dirty="0"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01DC8882-F659-FF04-E839-4E3C1C59AAEC}"/>
              </a:ext>
            </a:extLst>
          </p:cNvPr>
          <p:cNvSpPr txBox="1"/>
          <p:nvPr/>
        </p:nvSpPr>
        <p:spPr>
          <a:xfrm rot="1567787">
            <a:off x="4432467" y="4196537"/>
            <a:ext cx="14609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800" spc="-10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denoise</a:t>
            </a:r>
            <a:endParaRPr lang="zh-CN" altLang="en-US" sz="2800" spc="-10" dirty="0"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2244" name="文本框 2243">
            <a:extLst>
              <a:ext uri="{FF2B5EF4-FFF2-40B4-BE49-F238E27FC236}">
                <a16:creationId xmlns:a16="http://schemas.microsoft.com/office/drawing/2014/main" id="{D9E75341-AA20-AF5F-4884-5368D120B686}"/>
              </a:ext>
            </a:extLst>
          </p:cNvPr>
          <p:cNvSpPr txBox="1"/>
          <p:nvPr/>
        </p:nvSpPr>
        <p:spPr>
          <a:xfrm>
            <a:off x="414209" y="929958"/>
            <a:ext cx="104633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Assumption: “Real data is already in Random Noise; Diffusion model </a:t>
            </a:r>
            <a:r>
              <a:rPr lang="en-US" altLang="zh-CN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retrieve</a:t>
            </a:r>
            <a:r>
              <a:rPr lang="en-US" altLang="zh-CN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the “real” data by </a:t>
            </a:r>
            <a:r>
              <a:rPr lang="en-US" altLang="zh-CN" sz="2800" b="1" spc="-10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denoising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834944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2">
                <a:extLst>
                  <a:ext uri="{FF2B5EF4-FFF2-40B4-BE49-F238E27FC236}">
                    <a16:creationId xmlns:a16="http://schemas.microsoft.com/office/drawing/2014/main" id="{3A3DCACF-56CC-E6FA-7928-9F3CFA74C7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4320" y="240382"/>
                <a:ext cx="1126342" cy="511422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b="0" i="0" kern="1200">
                    <a:solidFill>
                      <a:schemeClr val="tx1"/>
                    </a:solidFill>
                    <a:latin typeface="Calibri Light"/>
                    <a:ea typeface="+mj-ea"/>
                    <a:cs typeface="Calibri Light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 Light" panose="020F030202020403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altLang="zh-CN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 Light" panose="020F0302020204030204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altLang="zh-CN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 Light" panose="020F0302020204030204" pitchFamily="34" charset="0"/>
                        </a:rPr>
                        <m:t>Net</m:t>
                      </m:r>
                    </m:oMath>
                  </m:oMathPara>
                </a14:m>
                <a:endParaRPr lang="zh-CN" altLang="en-US" sz="3600" spc="-1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5" name="object 2">
                <a:extLst>
                  <a:ext uri="{FF2B5EF4-FFF2-40B4-BE49-F238E27FC236}">
                    <a16:creationId xmlns:a16="http://schemas.microsoft.com/office/drawing/2014/main" id="{3A3DCACF-56CC-E6FA-7928-9F3CFA74C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" y="240382"/>
                <a:ext cx="1126342" cy="5114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F0F27DBE-A4D5-6FB6-F382-BD2A45966B56}"/>
              </a:ext>
            </a:extLst>
          </p:cNvPr>
          <p:cNvSpPr txBox="1"/>
          <p:nvPr/>
        </p:nvSpPr>
        <p:spPr>
          <a:xfrm>
            <a:off x="1749398" y="5903893"/>
            <a:ext cx="104426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U-Net: Convolutional Networks for Biomedical Image Segmentation </a:t>
            </a:r>
          </a:p>
          <a:p>
            <a:pPr algn="r"/>
            <a:r>
              <a:rPr lang="zh-CN" alt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https://arxiv.org/pdf/1505.04597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8DADCC8-A231-27B9-A8B8-C4D7C221812B}"/>
              </a:ext>
            </a:extLst>
          </p:cNvPr>
          <p:cNvGrpSpPr/>
          <p:nvPr/>
        </p:nvGrpSpPr>
        <p:grpSpPr>
          <a:xfrm>
            <a:off x="2189950" y="950302"/>
            <a:ext cx="7755527" cy="4953591"/>
            <a:chOff x="2189950" y="950302"/>
            <a:chExt cx="7755527" cy="4953591"/>
          </a:xfrm>
        </p:grpSpPr>
        <p:pic>
          <p:nvPicPr>
            <p:cNvPr id="17" name="图片 16" descr="图表, 箱线图&#10;&#10;描述已自动生成">
              <a:extLst>
                <a:ext uri="{FF2B5EF4-FFF2-40B4-BE49-F238E27FC236}">
                  <a16:creationId xmlns:a16="http://schemas.microsoft.com/office/drawing/2014/main" id="{D887F393-C76E-1AF6-4E61-7B64DDF9B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6523" y="950302"/>
              <a:ext cx="7698954" cy="4953591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470CDA54-A072-92C9-49C6-5E24FD998EF6}"/>
                </a:ext>
              </a:extLst>
            </p:cNvPr>
            <p:cNvSpPr/>
            <p:nvPr/>
          </p:nvSpPr>
          <p:spPr>
            <a:xfrm>
              <a:off x="2189950" y="1728908"/>
              <a:ext cx="630090" cy="6377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3FDB5793-6FEE-DD48-B739-FB02BF7E7329}"/>
                </a:ext>
              </a:extLst>
            </p:cNvPr>
            <p:cNvSpPr/>
            <p:nvPr/>
          </p:nvSpPr>
          <p:spPr>
            <a:xfrm>
              <a:off x="8543365" y="1827520"/>
              <a:ext cx="1184622" cy="6377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85542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2">
                <a:extLst>
                  <a:ext uri="{FF2B5EF4-FFF2-40B4-BE49-F238E27FC236}">
                    <a16:creationId xmlns:a16="http://schemas.microsoft.com/office/drawing/2014/main" id="{3A3DCACF-56CC-E6FA-7928-9F3CFA74C7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4319" y="240382"/>
                <a:ext cx="2400301" cy="511422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b="0" i="0" kern="1200">
                    <a:solidFill>
                      <a:schemeClr val="tx1"/>
                    </a:solidFill>
                    <a:latin typeface="Calibri Light"/>
                    <a:ea typeface="+mj-ea"/>
                    <a:cs typeface="Calibri Light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60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3600" b="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3600" b="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altLang="zh-CN" sz="36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360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600" b="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3600" b="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𝑡</m:t>
                              </m:r>
                              <m:r>
                                <a:rPr lang="en-US" altLang="zh-CN" sz="3600" b="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sz="3600" b="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sz="360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600" b="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3600" b="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3600" spc="-1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5" name="object 2">
                <a:extLst>
                  <a:ext uri="{FF2B5EF4-FFF2-40B4-BE49-F238E27FC236}">
                    <a16:creationId xmlns:a16="http://schemas.microsoft.com/office/drawing/2014/main" id="{3A3DCACF-56CC-E6FA-7928-9F3CFA74C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9" y="240382"/>
                <a:ext cx="2400301" cy="5114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6195DB99-D5D4-AB1E-2511-269C166508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1970" y="2246443"/>
                <a:ext cx="8298180" cy="2350580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b="0" i="0" kern="1200">
                    <a:solidFill>
                      <a:schemeClr val="tx1"/>
                    </a:solidFill>
                    <a:latin typeface="Calibri Light"/>
                    <a:ea typeface="+mj-ea"/>
                    <a:cs typeface="Calibri Light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800" b="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  <m:r>
                              <a:rPr lang="en-US" altLang="zh-CN" sz="28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800" b="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CN" sz="2800" b="0" i="1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),</m:t>
                    </m:r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800" b="1"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US" altLang="zh-CN" sz="2800" spc="-10" dirty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)</a:t>
                </a:r>
              </a:p>
              <a:p>
                <a:endParaRPr lang="en-US" altLang="zh-CN" sz="2800" spc="-10" dirty="0">
                  <a:latin typeface="Cambria Math" panose="02040503050406030204" pitchFamily="18" charset="0"/>
                  <a:cs typeface="Calibri Light" panose="020F03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2800" b="0" i="1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2800" spc="-10" dirty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 	where</a:t>
                </a:r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altLang="zh-CN" sz="2800" spc="-10" dirty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sz="2800" b="1"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US" altLang="zh-CN" sz="2800" spc="-10" dirty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)</a:t>
                </a:r>
              </a:p>
              <a:p>
                <a:endParaRPr lang="en-US" altLang="zh-CN" sz="2800" spc="-10" dirty="0">
                  <a:latin typeface="Cambria Math" panose="02040503050406030204" pitchFamily="18" charset="0"/>
                  <a:cs typeface="Calibri Light" panose="020F03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800" b="0" i="1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              =</m:t>
                    </m:r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  <m:d>
                          <m:d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rad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CN" sz="2800" spc="-10" dirty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6195DB99-D5D4-AB1E-2511-269C16650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970" y="2246443"/>
                <a:ext cx="8298180" cy="2350580"/>
              </a:xfrm>
              <a:prstGeom prst="rect">
                <a:avLst/>
              </a:prstGeom>
              <a:blipFill>
                <a:blip r:embed="rId4"/>
                <a:stretch>
                  <a:fillRect t="-5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2CC6478F-01AE-097A-A996-B2EFDC96593D}"/>
              </a:ext>
            </a:extLst>
          </p:cNvPr>
          <p:cNvCxnSpPr>
            <a:cxnSpLocks/>
          </p:cNvCxnSpPr>
          <p:nvPr/>
        </p:nvCxnSpPr>
        <p:spPr>
          <a:xfrm>
            <a:off x="3122930" y="4683406"/>
            <a:ext cx="691515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A6CE51E4-CC03-D6D7-215A-0E207E0CF455}"/>
              </a:ext>
            </a:extLst>
          </p:cNvPr>
          <p:cNvSpPr/>
          <p:nvPr/>
        </p:nvSpPr>
        <p:spPr>
          <a:xfrm>
            <a:off x="7333460" y="3069392"/>
            <a:ext cx="1772440" cy="523220"/>
          </a:xfrm>
          <a:prstGeom prst="roundRect">
            <a:avLst/>
          </a:prstGeom>
          <a:noFill/>
          <a:ln w="28575">
            <a:solidFill>
              <a:srgbClr val="2818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07162D4-B67D-31AB-AA52-D985A1F22AA8}"/>
              </a:ext>
            </a:extLst>
          </p:cNvPr>
          <p:cNvSpPr txBox="1"/>
          <p:nvPr/>
        </p:nvSpPr>
        <p:spPr>
          <a:xfrm>
            <a:off x="9103597" y="2253710"/>
            <a:ext cx="27836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2818B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Will explain in the inference part</a:t>
            </a:r>
            <a:endParaRPr lang="zh-CN" altLang="en-US" sz="2800" dirty="0">
              <a:solidFill>
                <a:srgbClr val="2818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622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2">
            <a:extLst>
              <a:ext uri="{FF2B5EF4-FFF2-40B4-BE49-F238E27FC236}">
                <a16:creationId xmlns:a16="http://schemas.microsoft.com/office/drawing/2014/main" id="{3A3DCACF-56CC-E6FA-7928-9F3CFA74C7D1}"/>
              </a:ext>
            </a:extLst>
          </p:cNvPr>
          <p:cNvSpPr txBox="1">
            <a:spLocks/>
          </p:cNvSpPr>
          <p:nvPr/>
        </p:nvSpPr>
        <p:spPr>
          <a:xfrm>
            <a:off x="274319" y="240382"/>
            <a:ext cx="7834631" cy="5114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altLang="zh-CN" sz="36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Rewrite Loss Function in </a:t>
            </a:r>
            <a:r>
              <a:rPr lang="en-US" altLang="zh-CN"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Consistency </a:t>
            </a:r>
            <a:r>
              <a:rPr lang="en-US" altLang="zh-CN" sz="36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Term </a:t>
            </a:r>
            <a:endParaRPr lang="zh-CN" altLang="en-US" sz="3600" spc="-1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4581E21-A072-F9DF-D1B1-80815BB8D9D3}"/>
                  </a:ext>
                </a:extLst>
              </p:cNvPr>
              <p:cNvSpPr txBox="1"/>
              <p:nvPr/>
            </p:nvSpPr>
            <p:spPr>
              <a:xfrm>
                <a:off x="274319" y="1120041"/>
                <a:ext cx="9295351" cy="30977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zh-CN" sz="280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altLang="zh-CN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zh-CN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US" altLang="zh-CN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altLang="zh-CN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8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CN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endParaRPr lang="en-US" altLang="zh-CN" sz="28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b="0" i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zh-CN" sz="280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8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8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altLang="zh-CN" sz="28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8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8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8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zh-CN" sz="2800" b="0" i="1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US" altLang="zh-CN" sz="28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f>
                            <m:fPr>
                              <m:ctrlP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CN" sz="2800" i="1">
                                              <a:solidFill>
                                                <a:schemeClr val="bg2">
                                                  <a:lumMod val="9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800" i="1">
                                              <a:solidFill>
                                                <a:schemeClr val="bg2">
                                                  <a:lumMod val="9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rad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8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CN" sz="2800" i="1">
                                              <a:solidFill>
                                                <a:schemeClr val="bg2">
                                                  <a:lumMod val="9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800" i="1">
                                              <a:solidFill>
                                                <a:schemeClr val="bg2">
                                                  <a:lumMod val="9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rad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  <m:r>
                            <m:rPr>
                              <m:nor/>
                            </m:rPr>
                            <a:rPr lang="en-US" altLang="zh-CN" sz="2800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8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8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800" b="0" i="1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endParaRPr lang="en-US" altLang="zh-CN" sz="2800" i="1" dirty="0">
                  <a:solidFill>
                    <a:schemeClr val="bg2">
                      <a:lumMod val="90000"/>
                    </a:schemeClr>
                  </a:solidFill>
                  <a:latin typeface="Calibri Light" panose="020F03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zh-CN" sz="280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8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8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altLang="zh-CN" sz="28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8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8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8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f>
                        <m:fPr>
                          <m:ctrlPr>
                            <a:rPr lang="en-US" altLang="zh-CN" sz="2800" i="1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8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800" b="0" i="1" smtClean="0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b="0" i="1" smtClean="0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zh-CN" sz="2800" b="0" i="1" smtClean="0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b="0" i="1" smtClean="0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altLang="zh-CN" sz="2800" b="0" i="1" smtClean="0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28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28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800" b="0" i="1" smtClean="0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CN" sz="2800" i="1">
                                              <a:solidFill>
                                                <a:schemeClr val="bg2">
                                                  <a:lumMod val="9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800" i="1">
                                              <a:solidFill>
                                                <a:schemeClr val="bg2">
                                                  <a:lumMod val="9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28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US" altLang="zh-CN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altLang="zh-CN" sz="2800" dirty="0"/>
                            <m:t> 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endParaRPr lang="en-US" altLang="zh-CN" sz="28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4581E21-A072-F9DF-D1B1-80815BB8D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9" y="1120041"/>
                <a:ext cx="9295351" cy="30977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: 圆角 6">
            <a:extLst>
              <a:ext uri="{FF2B5EF4-FFF2-40B4-BE49-F238E27FC236}">
                <a16:creationId xmlns:a16="http://schemas.microsoft.com/office/drawing/2014/main" id="{352CC86C-86C4-1909-1849-F795D66B2410}"/>
              </a:ext>
            </a:extLst>
          </p:cNvPr>
          <p:cNvSpPr/>
          <p:nvPr/>
        </p:nvSpPr>
        <p:spPr>
          <a:xfrm>
            <a:off x="4213811" y="3429000"/>
            <a:ext cx="2362199" cy="49530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6380E54-9C57-2E8F-1B5C-530894F47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66" y="4999580"/>
            <a:ext cx="925812" cy="92581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DB19D12-9346-4234-E0DA-396E63E03B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9193" y="4999580"/>
            <a:ext cx="925812" cy="9258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: 圆角 10">
                <a:extLst>
                  <a:ext uri="{FF2B5EF4-FFF2-40B4-BE49-F238E27FC236}">
                    <a16:creationId xmlns:a16="http://schemas.microsoft.com/office/drawing/2014/main" id="{F32A3C45-B637-75D6-CC8D-88AE83F410CF}"/>
                  </a:ext>
                </a:extLst>
              </p:cNvPr>
              <p:cNvSpPr/>
              <p:nvPr/>
            </p:nvSpPr>
            <p:spPr>
              <a:xfrm>
                <a:off x="2847829" y="5030853"/>
                <a:ext cx="1506231" cy="898876"/>
              </a:xfrm>
              <a:prstGeom prst="round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effectLst>
                <a:innerShdw blurRad="114300">
                  <a:schemeClr val="bg1"/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2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zh-CN" altLang="en-US" sz="2800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矩形: 圆角 10">
                <a:extLst>
                  <a:ext uri="{FF2B5EF4-FFF2-40B4-BE49-F238E27FC236}">
                    <a16:creationId xmlns:a16="http://schemas.microsoft.com/office/drawing/2014/main" id="{F32A3C45-B637-75D6-CC8D-88AE83F410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829" y="5030853"/>
                <a:ext cx="1506231" cy="89887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innerShdw blurRad="114300">
                  <a:schemeClr val="bg1"/>
                </a:inn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CD8896E3-6D68-C564-B7DD-FCC48509AA30}"/>
              </a:ext>
            </a:extLst>
          </p:cNvPr>
          <p:cNvCxnSpPr>
            <a:cxnSpLocks/>
          </p:cNvCxnSpPr>
          <p:nvPr/>
        </p:nvCxnSpPr>
        <p:spPr>
          <a:xfrm flipH="1">
            <a:off x="1747336" y="5480291"/>
            <a:ext cx="989786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631F8824-3FAE-F1A1-2213-8C4AA4CA089F}"/>
              </a:ext>
            </a:extLst>
          </p:cNvPr>
          <p:cNvCxnSpPr>
            <a:cxnSpLocks/>
          </p:cNvCxnSpPr>
          <p:nvPr/>
        </p:nvCxnSpPr>
        <p:spPr>
          <a:xfrm flipH="1">
            <a:off x="4528636" y="5489422"/>
            <a:ext cx="989786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37F7F902-85AC-8EC3-1AD6-500D4ACB2525}"/>
              </a:ext>
            </a:extLst>
          </p:cNvPr>
          <p:cNvCxnSpPr>
            <a:cxnSpLocks/>
          </p:cNvCxnSpPr>
          <p:nvPr/>
        </p:nvCxnSpPr>
        <p:spPr>
          <a:xfrm flipH="1">
            <a:off x="6620205" y="5462486"/>
            <a:ext cx="1710532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74442FE4-A3E3-6A84-DDBA-68C81BDEADCA}"/>
                  </a:ext>
                </a:extLst>
              </p:cNvPr>
              <p:cNvSpPr txBox="1"/>
              <p:nvPr/>
            </p:nvSpPr>
            <p:spPr>
              <a:xfrm>
                <a:off x="894492" y="5842754"/>
                <a:ext cx="44196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74442FE4-A3E3-6A84-DDBA-68C81BDEA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92" y="5842754"/>
                <a:ext cx="44196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467870E-7500-112B-C2D2-7C1C1F730DD7}"/>
                  </a:ext>
                </a:extLst>
              </p:cNvPr>
              <p:cNvSpPr txBox="1"/>
              <p:nvPr/>
            </p:nvSpPr>
            <p:spPr>
              <a:xfrm>
                <a:off x="8641119" y="5925392"/>
                <a:ext cx="44196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467870E-7500-112B-C2D2-7C1C1F730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1119" y="5925392"/>
                <a:ext cx="44196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CDE8EA07-2B3A-45D0-B30B-803F95E93D1E}"/>
              </a:ext>
            </a:extLst>
          </p:cNvPr>
          <p:cNvCxnSpPr>
            <a:cxnSpLocks/>
          </p:cNvCxnSpPr>
          <p:nvPr/>
        </p:nvCxnSpPr>
        <p:spPr>
          <a:xfrm flipV="1">
            <a:off x="5316235" y="4042925"/>
            <a:ext cx="0" cy="55553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E7ABAA0E-9F50-0BB3-8A18-D1D4F6005DB4}"/>
                  </a:ext>
                </a:extLst>
              </p:cNvPr>
              <p:cNvSpPr txBox="1"/>
              <p:nvPr/>
            </p:nvSpPr>
            <p:spPr>
              <a:xfrm>
                <a:off x="652566" y="6334780"/>
                <a:ext cx="411628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/>
                  <a:t>in consistency: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zh-CN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E7ABAA0E-9F50-0BB3-8A18-D1D4F6005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66" y="6334780"/>
                <a:ext cx="4116284" cy="523220"/>
              </a:xfrm>
              <a:prstGeom prst="rect">
                <a:avLst/>
              </a:prstGeom>
              <a:blipFill>
                <a:blip r:embed="rId10"/>
                <a:stretch>
                  <a:fillRect l="-2963"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DD8C55F6-5B1E-3181-9D4A-A974A76BA3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3511" y="5030853"/>
            <a:ext cx="925812" cy="9258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0AAE2B1-BABF-8C98-67F2-6DA3475E394D}"/>
                  </a:ext>
                </a:extLst>
              </p:cNvPr>
              <p:cNvSpPr txBox="1"/>
              <p:nvPr/>
            </p:nvSpPr>
            <p:spPr>
              <a:xfrm>
                <a:off x="5572067" y="5925392"/>
                <a:ext cx="1028700" cy="530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𝑝𝑟𝑒𝑑</m:t>
                          </m:r>
                        </m:sup>
                      </m:s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0AAE2B1-BABF-8C98-67F2-6DA3475E3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067" y="5925392"/>
                <a:ext cx="1028700" cy="5309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0177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2">
            <a:extLst>
              <a:ext uri="{FF2B5EF4-FFF2-40B4-BE49-F238E27FC236}">
                <a16:creationId xmlns:a16="http://schemas.microsoft.com/office/drawing/2014/main" id="{3A3DCACF-56CC-E6FA-7928-9F3CFA74C7D1}"/>
              </a:ext>
            </a:extLst>
          </p:cNvPr>
          <p:cNvSpPr txBox="1">
            <a:spLocks/>
          </p:cNvSpPr>
          <p:nvPr/>
        </p:nvSpPr>
        <p:spPr>
          <a:xfrm>
            <a:off x="274319" y="240382"/>
            <a:ext cx="7834631" cy="5114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altLang="zh-CN" sz="36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Rewrite Loss Function in </a:t>
            </a:r>
            <a:r>
              <a:rPr lang="en-US" altLang="zh-CN"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Consistency </a:t>
            </a:r>
            <a:r>
              <a:rPr lang="en-US" altLang="zh-CN" sz="36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Term </a:t>
            </a:r>
            <a:endParaRPr lang="zh-CN" altLang="en-US" sz="3600" spc="-1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4581E21-A072-F9DF-D1B1-80815BB8D9D3}"/>
                  </a:ext>
                </a:extLst>
              </p:cNvPr>
              <p:cNvSpPr txBox="1"/>
              <p:nvPr/>
            </p:nvSpPr>
            <p:spPr>
              <a:xfrm>
                <a:off x="274319" y="1120041"/>
                <a:ext cx="9295351" cy="30977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zh-CN" sz="280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altLang="zh-CN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zh-CN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US" altLang="zh-CN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altLang="zh-CN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8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CN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endParaRPr lang="en-US" altLang="zh-CN" sz="28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b="0" i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zh-CN" sz="280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8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8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altLang="zh-CN" sz="28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8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8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8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zh-CN" sz="2800" b="0" i="1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US" altLang="zh-CN" sz="28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f>
                            <m:fPr>
                              <m:ctrlP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CN" sz="2800" i="1">
                                              <a:solidFill>
                                                <a:schemeClr val="bg2">
                                                  <a:lumMod val="9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800" i="1">
                                              <a:solidFill>
                                                <a:schemeClr val="bg2">
                                                  <a:lumMod val="9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rad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8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CN" sz="2800" i="1">
                                              <a:solidFill>
                                                <a:schemeClr val="bg2">
                                                  <a:lumMod val="9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800" i="1">
                                              <a:solidFill>
                                                <a:schemeClr val="bg2">
                                                  <a:lumMod val="9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rad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  <m:r>
                            <m:rPr>
                              <m:nor/>
                            </m:rPr>
                            <a:rPr lang="en-US" altLang="zh-CN" sz="2800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8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8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800" b="0" i="1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endParaRPr lang="en-US" altLang="zh-CN" sz="2800" i="1" dirty="0">
                  <a:solidFill>
                    <a:schemeClr val="bg2">
                      <a:lumMod val="90000"/>
                    </a:schemeClr>
                  </a:solidFill>
                  <a:latin typeface="Calibri Light" panose="020F03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zh-CN" sz="280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8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8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altLang="zh-CN" sz="28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8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8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8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f>
                        <m:fPr>
                          <m:ctrlPr>
                            <a:rPr lang="en-US" altLang="zh-CN" sz="2800" i="1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8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800" b="0" i="1" smtClean="0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b="0" i="1" smtClean="0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zh-CN" sz="2800" b="0" i="1" smtClean="0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b="0" i="1" smtClean="0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altLang="zh-CN" sz="2800" b="0" i="1" smtClean="0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28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28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800" b="0" i="1" smtClean="0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CN" sz="2800" i="1">
                                              <a:solidFill>
                                                <a:schemeClr val="bg2">
                                                  <a:lumMod val="9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800" i="1">
                                              <a:solidFill>
                                                <a:schemeClr val="bg2">
                                                  <a:lumMod val="9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28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US" altLang="zh-CN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altLang="zh-CN" sz="2800" dirty="0"/>
                            <m:t> 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endParaRPr lang="en-US" altLang="zh-CN" sz="28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4581E21-A072-F9DF-D1B1-80815BB8D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9" y="1120041"/>
                <a:ext cx="9295351" cy="30977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: 圆角 6">
            <a:extLst>
              <a:ext uri="{FF2B5EF4-FFF2-40B4-BE49-F238E27FC236}">
                <a16:creationId xmlns:a16="http://schemas.microsoft.com/office/drawing/2014/main" id="{352CC86C-86C4-1909-1849-F795D66B2410}"/>
              </a:ext>
            </a:extLst>
          </p:cNvPr>
          <p:cNvSpPr/>
          <p:nvPr/>
        </p:nvSpPr>
        <p:spPr>
          <a:xfrm>
            <a:off x="4213811" y="3429000"/>
            <a:ext cx="2362199" cy="49530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6380E54-9C57-2E8F-1B5C-530894F47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66" y="4999580"/>
            <a:ext cx="925812" cy="92581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DB19D12-9346-4234-E0DA-396E63E03B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9193" y="4999580"/>
            <a:ext cx="925812" cy="925812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F32A3C45-B637-75D6-CC8D-88AE83F410CF}"/>
              </a:ext>
            </a:extLst>
          </p:cNvPr>
          <p:cNvSpPr/>
          <p:nvPr/>
        </p:nvSpPr>
        <p:spPr>
          <a:xfrm>
            <a:off x="2678767" y="5030853"/>
            <a:ext cx="1675294" cy="898876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Diffusion Model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CD8896E3-6D68-C564-B7DD-FCC48509AA30}"/>
              </a:ext>
            </a:extLst>
          </p:cNvPr>
          <p:cNvCxnSpPr>
            <a:cxnSpLocks/>
          </p:cNvCxnSpPr>
          <p:nvPr/>
        </p:nvCxnSpPr>
        <p:spPr>
          <a:xfrm flipH="1">
            <a:off x="1747336" y="5480291"/>
            <a:ext cx="989786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631F8824-3FAE-F1A1-2213-8C4AA4CA089F}"/>
              </a:ext>
            </a:extLst>
          </p:cNvPr>
          <p:cNvCxnSpPr>
            <a:cxnSpLocks/>
          </p:cNvCxnSpPr>
          <p:nvPr/>
        </p:nvCxnSpPr>
        <p:spPr>
          <a:xfrm flipH="1">
            <a:off x="4528636" y="5489422"/>
            <a:ext cx="989786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37F7F902-85AC-8EC3-1AD6-500D4ACB2525}"/>
              </a:ext>
            </a:extLst>
          </p:cNvPr>
          <p:cNvCxnSpPr>
            <a:cxnSpLocks/>
          </p:cNvCxnSpPr>
          <p:nvPr/>
        </p:nvCxnSpPr>
        <p:spPr>
          <a:xfrm flipH="1">
            <a:off x="6620205" y="5462486"/>
            <a:ext cx="1710532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74442FE4-A3E3-6A84-DDBA-68C81BDEADCA}"/>
                  </a:ext>
                </a:extLst>
              </p:cNvPr>
              <p:cNvSpPr txBox="1"/>
              <p:nvPr/>
            </p:nvSpPr>
            <p:spPr>
              <a:xfrm>
                <a:off x="894492" y="5842754"/>
                <a:ext cx="44196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74442FE4-A3E3-6A84-DDBA-68C81BDEA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92" y="5842754"/>
                <a:ext cx="44196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467870E-7500-112B-C2D2-7C1C1F730DD7}"/>
                  </a:ext>
                </a:extLst>
              </p:cNvPr>
              <p:cNvSpPr txBox="1"/>
              <p:nvPr/>
            </p:nvSpPr>
            <p:spPr>
              <a:xfrm>
                <a:off x="8641119" y="5925392"/>
                <a:ext cx="44196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467870E-7500-112B-C2D2-7C1C1F730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1119" y="5925392"/>
                <a:ext cx="44196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CDE8EA07-2B3A-45D0-B30B-803F95E93D1E}"/>
              </a:ext>
            </a:extLst>
          </p:cNvPr>
          <p:cNvCxnSpPr>
            <a:cxnSpLocks/>
          </p:cNvCxnSpPr>
          <p:nvPr/>
        </p:nvCxnSpPr>
        <p:spPr>
          <a:xfrm flipV="1">
            <a:off x="5316235" y="4042925"/>
            <a:ext cx="0" cy="55553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E7ABAA0E-9F50-0BB3-8A18-D1D4F6005DB4}"/>
                  </a:ext>
                </a:extLst>
              </p:cNvPr>
              <p:cNvSpPr txBox="1"/>
              <p:nvPr/>
            </p:nvSpPr>
            <p:spPr>
              <a:xfrm>
                <a:off x="652566" y="6334780"/>
                <a:ext cx="411628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/>
                  <a:t>in consistency: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zh-CN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E7ABAA0E-9F50-0BB3-8A18-D1D4F6005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66" y="6334780"/>
                <a:ext cx="4116284" cy="523220"/>
              </a:xfrm>
              <a:prstGeom prst="rect">
                <a:avLst/>
              </a:prstGeom>
              <a:blipFill>
                <a:blip r:embed="rId10"/>
                <a:stretch>
                  <a:fillRect l="-2963"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DD8C55F6-5B1E-3181-9D4A-A974A76BA3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3511" y="5030853"/>
            <a:ext cx="925812" cy="9258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0AAE2B1-BABF-8C98-67F2-6DA3475E394D}"/>
                  </a:ext>
                </a:extLst>
              </p:cNvPr>
              <p:cNvSpPr txBox="1"/>
              <p:nvPr/>
            </p:nvSpPr>
            <p:spPr>
              <a:xfrm>
                <a:off x="5572067" y="5925392"/>
                <a:ext cx="1028700" cy="530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𝑝𝑟𝑒𝑑</m:t>
                          </m:r>
                        </m:sup>
                      </m:s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0AAE2B1-BABF-8C98-67F2-6DA3475E3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067" y="5925392"/>
                <a:ext cx="1028700" cy="5309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93255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2">
            <a:extLst>
              <a:ext uri="{FF2B5EF4-FFF2-40B4-BE49-F238E27FC236}">
                <a16:creationId xmlns:a16="http://schemas.microsoft.com/office/drawing/2014/main" id="{3A3DCACF-56CC-E6FA-7928-9F3CFA74C7D1}"/>
              </a:ext>
            </a:extLst>
          </p:cNvPr>
          <p:cNvSpPr txBox="1">
            <a:spLocks/>
          </p:cNvSpPr>
          <p:nvPr/>
        </p:nvSpPr>
        <p:spPr>
          <a:xfrm>
            <a:off x="274319" y="240382"/>
            <a:ext cx="6393181" cy="5114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altLang="zh-CN"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 Reconstruction Term</a:t>
            </a:r>
            <a:endParaRPr lang="zh-CN" altLang="en-US" sz="3600" spc="-1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21B6CD9-1FA1-37B2-DE28-8F5209300BF1}"/>
                  </a:ext>
                </a:extLst>
              </p:cNvPr>
              <p:cNvSpPr txBox="1"/>
              <p:nvPr/>
            </p:nvSpPr>
            <p:spPr>
              <a:xfrm>
                <a:off x="650288" y="2332491"/>
                <a:ext cx="9999378" cy="2018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pc="-10" dirty="0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800" b="0" i="0" spc="-10" dirty="0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Maximize</m:t>
                          </m:r>
                        </m:e>
                        <m:sub>
                          <m:r>
                            <a:rPr lang="en-US" altLang="zh-CN" sz="2800" b="0" i="1" spc="-10" dirty="0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𝜃</m:t>
                          </m:r>
                        </m:sub>
                      </m:sSub>
                      <m:r>
                        <a:rPr lang="en-US" altLang="zh-CN" sz="2800" b="0" i="0" spc="-1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800" spc="-1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ELBO</m:t>
                      </m:r>
                      <m:r>
                        <a:rPr lang="en-US" altLang="zh-CN" sz="2800" b="0" i="1" spc="-1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</m:oMath>
                  </m:oMathPara>
                </a14:m>
                <a:endParaRPr lang="en-US" altLang="zh-CN" sz="2800" b="0" i="1" spc="-10" dirty="0">
                  <a:solidFill>
                    <a:schemeClr val="bg2">
                      <a:lumMod val="90000"/>
                    </a:schemeClr>
                  </a:solidFill>
                  <a:latin typeface="Cambria Math" panose="02040503050406030204" pitchFamily="18" charset="0"/>
                  <a:cs typeface="Calibri Light" panose="020F03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pc="-1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2800" i="1" spc="-10" dirty="0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Maximize</m:t>
                            </m:r>
                          </m:e>
                          <m:sub>
                            <m:r>
                              <a:rPr lang="en-US" altLang="zh-CN" sz="280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𝜃</m:t>
                            </m:r>
                          </m:sub>
                        </m:sSub>
                        <m:r>
                          <a:rPr lang="zh-CN" altLang="en-US" sz="2800" b="0" i="1" spc="-1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𝔼</m:t>
                        </m:r>
                      </m:e>
                      <m:sub>
                        <m:r>
                          <a:rPr lang="en-US" altLang="zh-CN" sz="2800" b="0" i="1" spc="-1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𝑞</m:t>
                        </m:r>
                        <m:d>
                          <m:dPr>
                            <m:ctrlPr>
                              <a:rPr lang="en-US" altLang="zh-CN" sz="28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i="1" spc="-1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pc="-1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 b="0" i="1" spc="-1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CN" sz="2800" i="1" spc="-1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pc="-1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 b="0" i="1" spc="-1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2800" i="1" spc="-1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800" b="0" i="0" spc="-1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log</m:t>
                        </m:r>
                        <m:sSub>
                          <m:sSubPr>
                            <m:ctrlPr>
                              <a:rPr lang="en-US" altLang="zh-CN" sz="28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800" b="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8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i="1" spc="-1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pc="-1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 b="0" i="1" spc="-1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CN" sz="2800" b="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CN" sz="2800" i="1" spc="-1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pc="-1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 b="0" i="1" spc="-1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sz="2800" b="0" i="1" spc="-10" dirty="0" smtClean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−</m:t>
                    </m:r>
                  </m:oMath>
                </a14:m>
                <a:r>
                  <a:rPr lang="en-US" altLang="zh-CN" sz="2800" spc="-10" dirty="0">
                    <a:solidFill>
                      <a:schemeClr val="bg2">
                        <a:lumMod val="90000"/>
                      </a:schemeClr>
                    </a:solidFill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pc="-10" dirty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𝐾𝐿</m:t>
                    </m:r>
                    <m:r>
                      <a:rPr lang="en-US" altLang="zh-CN" sz="2800" b="0" i="1" spc="-10" dirty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sz="2800" b="0" i="1" spc="-10" dirty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𝑞</m:t>
                    </m:r>
                    <m:d>
                      <m:dPr>
                        <m:ctrlPr>
                          <a:rPr lang="en-US" altLang="zh-CN" sz="280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𝑇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sz="280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sz="2800" b="0" i="1" spc="-10" dirty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||</m:t>
                    </m:r>
                    <m:r>
                      <a:rPr lang="en-US" altLang="zh-CN" sz="2800" b="0" i="1" spc="-10" dirty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𝑝</m:t>
                    </m:r>
                    <m:d>
                      <m:dPr>
                        <m:ctrlPr>
                          <a:rPr lang="en-US" altLang="zh-CN" sz="280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US" altLang="zh-CN" sz="2800" b="0" i="1" spc="-10" dirty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 </m:t>
                    </m:r>
                  </m:oMath>
                </a14:m>
                <a:endParaRPr lang="en-US" altLang="zh-CN" sz="2800" spc="-10" dirty="0">
                  <a:solidFill>
                    <a:schemeClr val="bg2">
                      <a:lumMod val="90000"/>
                    </a:schemeClr>
                  </a:solidFill>
                  <a:cs typeface="Calibri Light" panose="020F0302020204030204" pitchFamily="34" charset="0"/>
                </a:endParaRPr>
              </a:p>
              <a:p>
                <a:endParaRPr lang="en-US" altLang="zh-CN" sz="2800" i="1" spc="-10" dirty="0">
                  <a:solidFill>
                    <a:schemeClr val="bg2">
                      <a:lumMod val="90000"/>
                    </a:schemeClr>
                  </a:solidFill>
                  <a:latin typeface="Cambria Math" panose="02040503050406030204" pitchFamily="18" charset="0"/>
                  <a:cs typeface="Calibri Light" panose="020F0302020204030204" pitchFamily="34" charset="0"/>
                </a:endParaRPr>
              </a:p>
              <a:p>
                <a:r>
                  <a:rPr lang="en-US" altLang="zh-CN" sz="2800" spc="-10" dirty="0">
                    <a:solidFill>
                      <a:schemeClr val="bg2">
                        <a:lumMod val="90000"/>
                      </a:schemeClr>
                    </a:solidFill>
                    <a:cs typeface="Calibri Light" panose="020F030202020403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zh-CN" sz="2800" b="0" i="1" spc="-10" dirty="0" smtClean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altLang="zh-CN" sz="280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800" b="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  <m:r>
                          <a:rPr lang="en-US" altLang="zh-CN" sz="2800" b="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=2</m:t>
                        </m:r>
                      </m:sub>
                      <m:sup>
                        <m:r>
                          <a:rPr lang="en-US" altLang="zh-CN" sz="2800" b="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altLang="zh-CN" sz="280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zh-CN" altLang="en-US" sz="2800" b="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US" altLang="zh-CN" sz="2800" b="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altLang="zh-CN" sz="2800" i="1" spc="-10" dirty="0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800" i="1" spc="-10" dirty="0">
                                        <a:solidFill>
                                          <a:schemeClr val="bg2">
                                            <a:lumMod val="9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0" i="1" spc="-10" dirty="0">
                                        <a:solidFill>
                                          <a:schemeClr val="bg2">
                                            <a:lumMod val="9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800" b="0" i="1" spc="-10" dirty="0">
                                        <a:solidFill>
                                          <a:schemeClr val="bg2">
                                            <a:lumMod val="9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800" i="1" spc="-10" dirty="0">
                                        <a:solidFill>
                                          <a:schemeClr val="bg2">
                                            <a:lumMod val="9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0" i="1" spc="-10" dirty="0">
                                        <a:solidFill>
                                          <a:schemeClr val="bg2">
                                            <a:lumMod val="9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800" b="0" i="1" spc="-10" dirty="0">
                                        <a:solidFill>
                                          <a:schemeClr val="bg2">
                                            <a:lumMod val="9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e>
                    </m:nary>
                    <m:r>
                      <a:rPr lang="en-US" altLang="zh-CN" sz="2800" b="0" i="1" spc="-10" dirty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[</m:t>
                    </m:r>
                    <m:r>
                      <a:rPr lang="en-US" altLang="zh-CN" sz="2800" b="0" i="1" spc="-10" dirty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𝐾𝐿</m:t>
                    </m:r>
                    <m:r>
                      <a:rPr lang="en-US" altLang="zh-CN" sz="2800" b="0" i="1" spc="-10" dirty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sz="2800" b="0" i="1" spc="-10" dirty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𝑞</m:t>
                    </m:r>
                    <m:d>
                      <m:dPr>
                        <m:ctrlPr>
                          <a:rPr lang="en-US" altLang="zh-CN" sz="280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  <m:r>
                              <a:rPr lang="en-US" altLang="zh-CN" sz="2800" b="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−1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sz="280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2800" b="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80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sz="2800" b="0" i="1" spc="-10" dirty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||</m:t>
                    </m:r>
                    <m:sSub>
                      <m:sSubPr>
                        <m:ctrlPr>
                          <a:rPr lang="en-US" altLang="zh-CN" sz="280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800" b="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CN" sz="280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  <m:r>
                              <a:rPr lang="en-US" altLang="zh-CN" sz="2800" b="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800" b="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280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CN" sz="2800" b="0" i="1" spc="-10" dirty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)]</m:t>
                    </m:r>
                  </m:oMath>
                </a14:m>
                <a:endParaRPr lang="zh-CN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21B6CD9-1FA1-37B2-DE28-8F5209300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88" y="2332491"/>
                <a:ext cx="9999378" cy="2018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: 圆角 2">
            <a:extLst>
              <a:ext uri="{FF2B5EF4-FFF2-40B4-BE49-F238E27FC236}">
                <a16:creationId xmlns:a16="http://schemas.microsoft.com/office/drawing/2014/main" id="{344887B3-046F-BD32-1848-D20BDA5587A5}"/>
              </a:ext>
            </a:extLst>
          </p:cNvPr>
          <p:cNvSpPr/>
          <p:nvPr/>
        </p:nvSpPr>
        <p:spPr>
          <a:xfrm>
            <a:off x="3881626" y="2782384"/>
            <a:ext cx="1976034" cy="51142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816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2">
                <a:extLst>
                  <a:ext uri="{FF2B5EF4-FFF2-40B4-BE49-F238E27FC236}">
                    <a16:creationId xmlns:a16="http://schemas.microsoft.com/office/drawing/2014/main" id="{3A3DCACF-56CC-E6FA-7928-9F3CFA74C7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4319" y="212682"/>
                <a:ext cx="4240531" cy="566822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b="0" i="0" kern="1200">
                    <a:solidFill>
                      <a:schemeClr val="tx1"/>
                    </a:solidFill>
                    <a:latin typeface="Calibri Light"/>
                    <a:ea typeface="+mj-ea"/>
                    <a:cs typeface="Calibri Light"/>
                  </a:defRPr>
                </a:lvl1pPr>
              </a:lstStyle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3600" spc="-10" dirty="0" smtClean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m:t>Reconstruction</m:t>
                    </m:r>
                  </m:oMath>
                </a14:m>
                <a:r>
                  <a:rPr lang="zh-CN" altLang="en-US" sz="3600" spc="-1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altLang="zh-CN" sz="3600" spc="-1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Term</a:t>
                </a:r>
                <a:endParaRPr lang="zh-CN" altLang="en-US" sz="3600" spc="-1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5" name="object 2">
                <a:extLst>
                  <a:ext uri="{FF2B5EF4-FFF2-40B4-BE49-F238E27FC236}">
                    <a16:creationId xmlns:a16="http://schemas.microsoft.com/office/drawing/2014/main" id="{3A3DCACF-56CC-E6FA-7928-9F3CFA74C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9" y="212682"/>
                <a:ext cx="4240531" cy="566822"/>
              </a:xfrm>
              <a:prstGeom prst="rect">
                <a:avLst/>
              </a:prstGeom>
              <a:blipFill>
                <a:blip r:embed="rId3"/>
                <a:stretch>
                  <a:fillRect t="-22581" b="-483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21B6CD9-1FA1-37B2-DE28-8F5209300BF1}"/>
                  </a:ext>
                </a:extLst>
              </p:cNvPr>
              <p:cNvSpPr txBox="1"/>
              <p:nvPr/>
            </p:nvSpPr>
            <p:spPr>
              <a:xfrm>
                <a:off x="370521" y="1059084"/>
                <a:ext cx="8283917" cy="1478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800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 </m:t>
                        </m:r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θ</m:t>
                        </m:r>
                      </m:sub>
                    </m:sSub>
                    <m:d>
                      <m:dPr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800" spc="-1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: Recover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800" i="1" spc="-1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altLang="zh-CN" sz="2800" spc="-1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sz="2800" i="1" spc="-10" dirty="0">
                  <a:latin typeface="Cambria Math" panose="02040503050406030204" pitchFamily="18" charset="0"/>
                  <a:cs typeface="Calibri Light" panose="020F0302020204030204" pitchFamily="34" charset="0"/>
                </a:endParaRPr>
              </a:p>
              <a:p>
                <a:endParaRPr lang="en-US" altLang="zh-CN" sz="2800" i="1" spc="-10" dirty="0">
                  <a:latin typeface="Cambria Math" panose="02040503050406030204" pitchFamily="18" charset="0"/>
                  <a:cs typeface="Calibri Light" panose="020F0302020204030204" pitchFamily="34" charset="0"/>
                </a:endParaRPr>
              </a:p>
              <a:p>
                <a:r>
                  <a:rPr lang="en-US" altLang="zh-CN" sz="2800" spc="-1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Need: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zh-CN" altLang="en-US" sz="2800" spc="-10" dirty="0"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𝔼</m:t>
                        </m:r>
                      </m:e>
                      <m:sub>
                        <m:r>
                          <a:rPr lang="en-US" altLang="zh-CN" sz="2800" spc="-10" dirty="0"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𝑞</m:t>
                        </m:r>
                        <m:d>
                          <m:d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ea typeface="Calibri Light" panose="020F0302020204030204" pitchFamily="34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i="1" spc="-10" dirty="0">
                                    <a:latin typeface="Cambria Math" panose="02040503050406030204" pitchFamily="18" charset="0"/>
                                    <a:ea typeface="Calibri Light" panose="020F0302020204030204" pitchFamily="34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spc="-10" dirty="0">
                                    <a:latin typeface="Cambria Math" panose="02040503050406030204" pitchFamily="18" charset="0"/>
                                    <a:ea typeface="Calibri Light" panose="020F0302020204030204" pitchFamily="34" charset="0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 spc="-10" dirty="0">
                                    <a:latin typeface="Cambria Math" panose="02040503050406030204" pitchFamily="18" charset="0"/>
                                    <a:ea typeface="Calibri Light" panose="020F0302020204030204" pitchFamily="34" charset="0"/>
                                    <a:cs typeface="Calibri Light" panose="020F030202020403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CN" sz="2800" i="1" spc="-10" dirty="0">
                                    <a:latin typeface="Cambria Math" panose="02040503050406030204" pitchFamily="18" charset="0"/>
                                    <a:ea typeface="Calibri Light" panose="020F0302020204030204" pitchFamily="34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spc="-10" dirty="0">
                                    <a:latin typeface="Cambria Math" panose="02040503050406030204" pitchFamily="18" charset="0"/>
                                    <a:ea typeface="Calibri Light" panose="020F0302020204030204" pitchFamily="34" charset="0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 spc="-10" dirty="0">
                                    <a:latin typeface="Cambria Math" panose="02040503050406030204" pitchFamily="18" charset="0"/>
                                    <a:ea typeface="Calibri Light" panose="020F0302020204030204" pitchFamily="34" charset="0"/>
                                    <a:cs typeface="Calibri Light" panose="020F030202020403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800" spc="-10" dirty="0"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log</m:t>
                        </m:r>
                        <m:sSub>
                          <m:sSub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ea typeface="Calibri Light" panose="020F0302020204030204" pitchFamily="34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spc="-10" dirty="0">
                                <a:latin typeface="Cambria Math" panose="02040503050406030204" pitchFamily="18" charset="0"/>
                                <a:ea typeface="Calibri Light" panose="020F0302020204030204" pitchFamily="34" charset="0"/>
                                <a:cs typeface="Calibri Light" panose="020F03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800" spc="-10" dirty="0">
                                <a:latin typeface="Cambria Math" panose="02040503050406030204" pitchFamily="18" charset="0"/>
                                <a:ea typeface="Calibri Light" panose="020F0302020204030204" pitchFamily="34" charset="0"/>
                                <a:cs typeface="Calibri Light" panose="020F0302020204030204" pitchFamily="34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ea typeface="Calibri Light" panose="020F0302020204030204" pitchFamily="34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i="1" spc="-10" dirty="0">
                                    <a:latin typeface="Cambria Math" panose="02040503050406030204" pitchFamily="18" charset="0"/>
                                    <a:ea typeface="Calibri Light" panose="020F0302020204030204" pitchFamily="34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spc="-10" dirty="0">
                                    <a:latin typeface="Cambria Math" panose="02040503050406030204" pitchFamily="18" charset="0"/>
                                    <a:ea typeface="Calibri Light" panose="020F0302020204030204" pitchFamily="34" charset="0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 spc="-10" dirty="0">
                                    <a:latin typeface="Cambria Math" panose="02040503050406030204" pitchFamily="18" charset="0"/>
                                    <a:ea typeface="Calibri Light" panose="020F0302020204030204" pitchFamily="34" charset="0"/>
                                    <a:cs typeface="Calibri Light" panose="020F0302020204030204" pitchFamily="34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CN" sz="2800" spc="-10" dirty="0">
                                <a:latin typeface="Cambria Math" panose="02040503050406030204" pitchFamily="18" charset="0"/>
                                <a:ea typeface="Calibri Light" panose="020F0302020204030204" pitchFamily="34" charset="0"/>
                                <a:cs typeface="Calibri Light" panose="020F0302020204030204" pitchFamily="34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CN" sz="2800" i="1" spc="-10" dirty="0">
                                    <a:latin typeface="Cambria Math" panose="02040503050406030204" pitchFamily="18" charset="0"/>
                                    <a:ea typeface="Calibri Light" panose="020F0302020204030204" pitchFamily="34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spc="-10" dirty="0">
                                    <a:latin typeface="Cambria Math" panose="02040503050406030204" pitchFamily="18" charset="0"/>
                                    <a:ea typeface="Calibri Light" panose="020F0302020204030204" pitchFamily="34" charset="0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 spc="-10" dirty="0">
                                    <a:latin typeface="Cambria Math" panose="02040503050406030204" pitchFamily="18" charset="0"/>
                                    <a:ea typeface="Calibri Light" panose="020F0302020204030204" pitchFamily="34" charset="0"/>
                                    <a:cs typeface="Calibri Light" panose="020F030202020403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zh-CN" sz="2800" i="1" spc="-10" dirty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21B6CD9-1FA1-37B2-DE28-8F5209300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21" y="1059084"/>
                <a:ext cx="8283917" cy="1478675"/>
              </a:xfrm>
              <a:prstGeom prst="rect">
                <a:avLst/>
              </a:prstGeom>
              <a:blipFill>
                <a:blip r:embed="rId4"/>
                <a:stretch>
                  <a:fillRect l="-1545" t="-4132" b="-53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116A7DE3-FA4D-27F0-70BE-9B720B6BB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370" y="3340559"/>
            <a:ext cx="1219200" cy="12192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B2B5413-049B-F965-255E-6BD9274905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1978" y="3266549"/>
            <a:ext cx="1219200" cy="1219200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88141F21-A8C2-4C14-F619-1C6EF028A66B}"/>
              </a:ext>
            </a:extLst>
          </p:cNvPr>
          <p:cNvSpPr/>
          <p:nvPr/>
        </p:nvSpPr>
        <p:spPr>
          <a:xfrm>
            <a:off x="5659223" y="3504311"/>
            <a:ext cx="1422102" cy="848669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pc="-1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Denoise</a:t>
            </a:r>
            <a:endParaRPr lang="zh-CN" altLang="en-US" sz="3600" spc="-10" dirty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9C863C39-70DF-3890-F249-ABAE466A5297}"/>
              </a:ext>
            </a:extLst>
          </p:cNvPr>
          <p:cNvCxnSpPr>
            <a:cxnSpLocks/>
          </p:cNvCxnSpPr>
          <p:nvPr/>
        </p:nvCxnSpPr>
        <p:spPr>
          <a:xfrm flipH="1">
            <a:off x="4799858" y="3978373"/>
            <a:ext cx="780913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81419F89-49F9-D8BE-FEA4-C45A36D0B966}"/>
              </a:ext>
            </a:extLst>
          </p:cNvPr>
          <p:cNvCxnSpPr>
            <a:cxnSpLocks/>
          </p:cNvCxnSpPr>
          <p:nvPr/>
        </p:nvCxnSpPr>
        <p:spPr>
          <a:xfrm flipH="1">
            <a:off x="7171827" y="3978373"/>
            <a:ext cx="780913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9B82350-AD73-B102-8411-89A5D4508404}"/>
                  </a:ext>
                </a:extLst>
              </p:cNvPr>
              <p:cNvSpPr txBox="1"/>
              <p:nvPr/>
            </p:nvSpPr>
            <p:spPr>
              <a:xfrm>
                <a:off x="8441202" y="4485749"/>
                <a:ext cx="55489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9B82350-AD73-B102-8411-89A5D4508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1202" y="4485749"/>
                <a:ext cx="55489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FBF4C673-9E80-2129-6AD4-AB66F07D6428}"/>
                  </a:ext>
                </a:extLst>
              </p:cNvPr>
              <p:cNvSpPr txBox="1"/>
              <p:nvPr/>
            </p:nvSpPr>
            <p:spPr>
              <a:xfrm>
                <a:off x="3831524" y="4559759"/>
                <a:ext cx="55489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FBF4C673-9E80-2129-6AD4-AB66F07D6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524" y="4559759"/>
                <a:ext cx="55489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0CA74E0B-D516-E246-4CD7-BA5DAC2FF998}"/>
                  </a:ext>
                </a:extLst>
              </p:cNvPr>
              <p:cNvSpPr txBox="1"/>
              <p:nvPr/>
            </p:nvSpPr>
            <p:spPr>
              <a:xfrm>
                <a:off x="5284560" y="4349108"/>
                <a:ext cx="225849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800" b="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b="0" i="1" spc="-10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800" b="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sz="280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b="0" i="1" spc="-10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800" i="1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0CA74E0B-D516-E246-4CD7-BA5DAC2FF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560" y="4349108"/>
                <a:ext cx="225849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4138F04-4215-9FB7-7E8F-4CC69F6B1EEB}"/>
                  </a:ext>
                </a:extLst>
              </p:cNvPr>
              <p:cNvSpPr txBox="1"/>
              <p:nvPr/>
            </p:nvSpPr>
            <p:spPr>
              <a:xfrm>
                <a:off x="4876213" y="5717125"/>
                <a:ext cx="3468621" cy="5650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),</m:t>
                    </m:r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(1)</m:t>
                    </m:r>
                    <m:r>
                      <a:rPr lang="en-US" altLang="zh-CN" sz="2800" b="1"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US" altLang="zh-CN" sz="2800" spc="-10" dirty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4138F04-4215-9FB7-7E8F-4CC69F6B1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213" y="5717125"/>
                <a:ext cx="3468621" cy="565091"/>
              </a:xfrm>
              <a:prstGeom prst="rect">
                <a:avLst/>
              </a:prstGeom>
              <a:blipFill>
                <a:blip r:embed="rId10"/>
                <a:stretch>
                  <a:fillRect t="-11828" r="-5624" b="-215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405A1885-339D-62CC-0A59-5A19D52922A3}"/>
              </a:ext>
            </a:extLst>
          </p:cNvPr>
          <p:cNvCxnSpPr>
            <a:cxnSpLocks/>
          </p:cNvCxnSpPr>
          <p:nvPr/>
        </p:nvCxnSpPr>
        <p:spPr>
          <a:xfrm flipV="1">
            <a:off x="6492240" y="4872328"/>
            <a:ext cx="0" cy="741181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1082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2">
                <a:extLst>
                  <a:ext uri="{FF2B5EF4-FFF2-40B4-BE49-F238E27FC236}">
                    <a16:creationId xmlns:a16="http://schemas.microsoft.com/office/drawing/2014/main" id="{3A3DCACF-56CC-E6FA-7928-9F3CFA74C7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4319" y="212682"/>
                <a:ext cx="5821681" cy="566822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b="0" i="0" kern="1200">
                    <a:solidFill>
                      <a:schemeClr val="tx1"/>
                    </a:solidFill>
                    <a:latin typeface="Calibri Light"/>
                    <a:ea typeface="+mj-ea"/>
                    <a:cs typeface="Calibri Light"/>
                  </a:defRPr>
                </a:lvl1pPr>
              </a:lstStyle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3600" spc="-10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m:t>Reconstruction</m:t>
                    </m:r>
                  </m:oMath>
                </a14:m>
                <a:r>
                  <a:rPr lang="zh-CN" altLang="en-US" sz="3600" spc="-1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altLang="zh-CN" sz="3600" spc="-1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Term Derivation</a:t>
                </a:r>
                <a:endParaRPr lang="zh-CN" altLang="en-US" sz="3600" spc="-1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5" name="object 2">
                <a:extLst>
                  <a:ext uri="{FF2B5EF4-FFF2-40B4-BE49-F238E27FC236}">
                    <a16:creationId xmlns:a16="http://schemas.microsoft.com/office/drawing/2014/main" id="{3A3DCACF-56CC-E6FA-7928-9F3CFA74C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9" y="212682"/>
                <a:ext cx="5821681" cy="566822"/>
              </a:xfrm>
              <a:prstGeom prst="rect">
                <a:avLst/>
              </a:prstGeom>
              <a:blipFill>
                <a:blip r:embed="rId3"/>
                <a:stretch>
                  <a:fillRect t="-22581" r="-4398" b="-483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21B6CD9-1FA1-37B2-DE28-8F5209300BF1}"/>
                  </a:ext>
                </a:extLst>
              </p:cNvPr>
              <p:cNvSpPr txBox="1"/>
              <p:nvPr/>
            </p:nvSpPr>
            <p:spPr>
              <a:xfrm>
                <a:off x="219550" y="958588"/>
                <a:ext cx="11752899" cy="56009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800" b="0" i="1" spc="-1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800" b="0" i="0" spc="-1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CN" sz="2800" i="1" spc="-1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 spc="-1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800" i="1" spc="-1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800" i="1" spc="-1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800" i="1" spc="-1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 spc="-1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800" i="1" spc="-1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2800" i="1" spc="-1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CN" sz="2800" i="1" spc="-1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 spc="-1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800" i="1" spc="-1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zh-CN" sz="2800" b="0" i="1" spc="-10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800" b="0" i="1" spc="-10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800" b="0" i="0" spc="-10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sz="280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</m:t>
                          </m:r>
                          <m:d>
                            <m:dPr>
                              <m:ctrlPr>
                                <a:rPr lang="en-US" altLang="zh-CN" sz="28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8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8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8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2800" b="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zh-CN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US" altLang="zh-CN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CN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altLang="zh-CN" sz="2800" b="1" i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</m:d>
                        </m:e>
                      </m:func>
                      <m:r>
                        <a:rPr lang="en-US" altLang="zh-CN" sz="2800" b="0" i="1" spc="-1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800" i="1" spc="-10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800" spc="-10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altLang="zh-CN" sz="2800" i="1" spc="-10" dirty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i="1" spc="-10" dirty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CN" sz="2800" i="1" spc="-10" dirty="0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800" i="1" spc="-10" dirty="0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2</m:t>
                                  </m:r>
                                  <m:r>
                                    <a:rPr lang="en-US" altLang="zh-CN" sz="2800" i="1" spc="-10" dirty="0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𝜋</m:t>
                                  </m:r>
                                  <m:sSubSup>
                                    <m:sSubSupPr>
                                      <m:ctrlP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  <m:sup>
                                      <m: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e>
                              </m:rad>
                            </m:den>
                          </m:f>
                          <m:sSup>
                            <m:sSupPr>
                              <m:ctrlPr>
                                <a:rPr lang="en-US" altLang="zh-CN" sz="2800" i="1" spc="-10" dirty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 spc="-10" dirty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800" i="1" spc="-10" dirty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2800" i="1" spc="-10" dirty="0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sz="2800" i="1">
                                              <a:solidFill>
                                                <a:schemeClr val="bg2">
                                                  <a:lumMod val="9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2800" i="1">
                                                  <a:solidFill>
                                                    <a:schemeClr val="bg2">
                                                      <a:lumMod val="9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800" i="1">
                                                  <a:solidFill>
                                                    <a:schemeClr val="bg2">
                                                      <a:lumMod val="9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800" i="1">
                                                  <a:solidFill>
                                                    <a:schemeClr val="bg2">
                                                      <a:lumMod val="9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  <m:sup>
                                      <m: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</m:oMath>
                  </m:oMathPara>
                </a14:m>
                <a:endParaRPr lang="en-US" altLang="zh-CN" sz="2800" i="1" dirty="0">
                  <a:solidFill>
                    <a:schemeClr val="bg2">
                      <a:lumMod val="9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sz="2800" b="0" i="1" spc="-10" dirty="0">
                  <a:solidFill>
                    <a:schemeClr val="bg2">
                      <a:lumMod val="90000"/>
                    </a:schemeClr>
                  </a:solidFill>
                  <a:latin typeface="Cambria Math" panose="02040503050406030204" pitchFamily="18" charset="0"/>
                  <a:cs typeface="Calibri Light" panose="020F03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800" i="1" spc="-10" dirty="0" smtClean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altLang="zh-CN" sz="2800" b="0" i="0" spc="-10" dirty="0" smtClean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2800" spc="-10" dirty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log</m:t>
                    </m:r>
                    <m:rad>
                      <m:radPr>
                        <m:degHide m:val="on"/>
                        <m:ctrlPr>
                          <a:rPr lang="en-US" altLang="zh-CN" sz="280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2</m:t>
                        </m:r>
                        <m:r>
                          <a:rPr lang="en-US" altLang="zh-CN" sz="280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𝜋</m:t>
                        </m:r>
                        <m:sSubSup>
                          <m:sSubSupPr>
                            <m:ctrlPr>
                              <a:rPr lang="en-US" altLang="zh-CN" sz="28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8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en-US" altLang="zh-CN" sz="28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en-US" altLang="zh-CN" sz="28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rad>
                    <m:r>
                      <a:rPr lang="en-US" altLang="zh-CN" sz="2800" b="1" i="1" smtClean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CN" sz="2800" spc="-10" dirty="0">
                    <a:solidFill>
                      <a:schemeClr val="bg2">
                        <a:lumMod val="90000"/>
                      </a:schemeClr>
                    </a:solidFill>
                    <a:ea typeface="Cambria Math" panose="02040503050406030204" pitchFamily="18" charset="0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800" i="1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8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8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8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800" i="1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800" i="1">
                                        <a:solidFill>
                                          <a:schemeClr val="bg2">
                                            <a:lumMod val="9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i="1">
                                        <a:solidFill>
                                          <a:schemeClr val="bg2">
                                            <a:lumMod val="9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800" i="1">
                                        <a:solidFill>
                                          <a:schemeClr val="bg2">
                                            <a:lumMod val="9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28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8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Sup>
                          <m:sSubSupPr>
                            <m:ctrlPr>
                              <a:rPr lang="en-US" altLang="zh-CN" sz="28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8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en-US" altLang="zh-CN" sz="28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800" i="1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den>
                    </m:f>
                  </m:oMath>
                </a14:m>
                <a:endParaRPr lang="en-US" altLang="zh-CN" sz="2800" b="1" i="1" dirty="0">
                  <a:solidFill>
                    <a:schemeClr val="bg2">
                      <a:lumMod val="9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altLang="zh-CN" sz="2800" b="1" i="1" dirty="0">
                  <a:solidFill>
                    <a:schemeClr val="bg2">
                      <a:lumMod val="9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altLang="zh-CN" sz="2800" spc="-10" dirty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800" i="1" spc="-1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2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800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800" b="0" i="1" smtClea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2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28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2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sz="2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altLang="zh-CN" sz="2800" b="1" i="1" dirty="0">
                  <a:latin typeface="Cambria Math" panose="02040503050406030204" pitchFamily="18" charset="0"/>
                </a:endParaRPr>
              </a:p>
              <a:p>
                <a:endParaRPr lang="en-US" altLang="zh-CN" sz="28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spc="-10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−</m:t>
                    </m:r>
                  </m:oMath>
                </a14:m>
                <a:r>
                  <a:rPr lang="en-US" altLang="zh-CN" sz="2800" spc="-10" dirty="0">
                    <a:ea typeface="Cambria Math" panose="02040503050406030204" pitchFamily="18" charset="0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sz="2800" b="0" i="1" spc="-1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  <m:sSubSup>
                          <m:sSub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8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CN" sz="2800" b="0" i="1" spc="-10" dirty="0">
                  <a:latin typeface="Cambria Math" panose="02040503050406030204" pitchFamily="18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21B6CD9-1FA1-37B2-DE28-8F5209300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50" y="958588"/>
                <a:ext cx="11752899" cy="56009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7F29854-D76F-B0EA-8612-FBDBE9A1C9DF}"/>
                  </a:ext>
                </a:extLst>
              </p:cNvPr>
              <p:cNvSpPr txBox="1"/>
              <p:nvPr/>
            </p:nvSpPr>
            <p:spPr>
              <a:xfrm>
                <a:off x="3753565" y="3453798"/>
                <a:ext cx="7562135" cy="1089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rad>
                          <m:d>
                            <m:d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7F29854-D76F-B0EA-8612-FBDBE9A1C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565" y="3453798"/>
                <a:ext cx="7562135" cy="10897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C033B8F6-2144-CF34-4B19-7ADAB089647A}"/>
              </a:ext>
            </a:extLst>
          </p:cNvPr>
          <p:cNvCxnSpPr>
            <a:cxnSpLocks/>
          </p:cNvCxnSpPr>
          <p:nvPr/>
        </p:nvCxnSpPr>
        <p:spPr>
          <a:xfrm flipV="1">
            <a:off x="1866899" y="3998691"/>
            <a:ext cx="1981201" cy="2153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9B1DB04A-2F40-B9B8-7893-CB8A80DEC740}"/>
              </a:ext>
            </a:extLst>
          </p:cNvPr>
          <p:cNvSpPr/>
          <p:nvPr/>
        </p:nvSpPr>
        <p:spPr>
          <a:xfrm>
            <a:off x="627387" y="5658693"/>
            <a:ext cx="3891273" cy="79544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0914DC7-15D8-20BA-22F8-98BD7312C931}"/>
                  </a:ext>
                </a:extLst>
              </p:cNvPr>
              <p:cNvSpPr txBox="1"/>
              <p:nvPr/>
            </p:nvSpPr>
            <p:spPr>
              <a:xfrm>
                <a:off x="8251349" y="2479364"/>
                <a:ext cx="3721100" cy="974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altLang="zh-CN" sz="2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0914DC7-15D8-20BA-22F8-98BD7312C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349" y="2479364"/>
                <a:ext cx="3721100" cy="9744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1212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2">
            <a:extLst>
              <a:ext uri="{FF2B5EF4-FFF2-40B4-BE49-F238E27FC236}">
                <a16:creationId xmlns:a16="http://schemas.microsoft.com/office/drawing/2014/main" id="{3A3DCACF-56CC-E6FA-7928-9F3CFA74C7D1}"/>
              </a:ext>
            </a:extLst>
          </p:cNvPr>
          <p:cNvSpPr txBox="1">
            <a:spLocks/>
          </p:cNvSpPr>
          <p:nvPr/>
        </p:nvSpPr>
        <p:spPr>
          <a:xfrm>
            <a:off x="274319" y="212682"/>
            <a:ext cx="5408931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Match with Consistency Term</a:t>
            </a:r>
            <a:endParaRPr lang="zh-CN" altLang="en-US" sz="3600" spc="-1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21B6CD9-1FA1-37B2-DE28-8F5209300BF1}"/>
                  </a:ext>
                </a:extLst>
              </p:cNvPr>
              <p:cNvSpPr txBox="1"/>
              <p:nvPr/>
            </p:nvSpPr>
            <p:spPr>
              <a:xfrm>
                <a:off x="274318" y="1524158"/>
                <a:ext cx="8229601" cy="1677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800" i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8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CN" sz="2800" i="1" dirty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dirty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800" dirty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800" i="1" dirty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800" i="1" dirty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dirty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800" dirty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2800" dirty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CN" sz="2800" i="1" dirty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dirty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800" dirty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altLang="zh-C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altLang="zh-CN" sz="28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sz="2800" b="0" i="1" spc="-1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  <m:sSubSup>
                          <m:sSub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800" i="1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8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2800" b="0" i="1" spc="-10" dirty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 Light" panose="020F030202020403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 Light" panose="020F0302020204030204" pitchFamily="34" charset="0"/>
                  </a:rPr>
                  <a:t> </a:t>
                </a:r>
                <a:endParaRPr lang="en-US" altLang="zh-CN" sz="2800" b="0" i="1" spc="-10" dirty="0">
                  <a:latin typeface="Cambria Math" panose="02040503050406030204" pitchFamily="18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21B6CD9-1FA1-37B2-DE28-8F5209300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8" y="1524158"/>
                <a:ext cx="8229601" cy="16770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01A219BF-2B06-4B38-EA75-1B31E8643745}"/>
              </a:ext>
            </a:extLst>
          </p:cNvPr>
          <p:cNvCxnSpPr>
            <a:cxnSpLocks/>
          </p:cNvCxnSpPr>
          <p:nvPr/>
        </p:nvCxnSpPr>
        <p:spPr>
          <a:xfrm>
            <a:off x="1652924" y="3190728"/>
            <a:ext cx="13030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56FFF0F-3F18-6629-A09F-5652D30818B8}"/>
                  </a:ext>
                </a:extLst>
              </p:cNvPr>
              <p:cNvSpPr txBox="1"/>
              <p:nvPr/>
            </p:nvSpPr>
            <p:spPr>
              <a:xfrm>
                <a:off x="274318" y="4843343"/>
                <a:ext cx="10820401" cy="8685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Recall: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Sup>
                          <m:sSubSupPr>
                            <m:ctrlPr>
                              <a:rPr lang="en-US" altLang="zh-CN" sz="280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en-US" altLang="zh-CN" sz="28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800" i="1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Sup>
                      <m:sSubSupPr>
                        <m:ctrlPr>
                          <a:rPr lang="en-US" altLang="zh-CN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zh-CN" sz="2800" dirty="0"/>
                          <m:t> 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 Light" panose="020F030202020403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altLang="zh-CN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 Light" panose="020F03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56FFF0F-3F18-6629-A09F-5652D3081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8" y="4843343"/>
                <a:ext cx="10820401" cy="868507"/>
              </a:xfrm>
              <a:prstGeom prst="rect">
                <a:avLst/>
              </a:prstGeom>
              <a:blipFill>
                <a:blip r:embed="rId4"/>
                <a:stretch>
                  <a:fillRect l="-11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AE03CB12-A62D-4CDA-B53B-4A8E615EAAAA}"/>
              </a:ext>
            </a:extLst>
          </p:cNvPr>
          <p:cNvCxnSpPr>
            <a:cxnSpLocks/>
          </p:cNvCxnSpPr>
          <p:nvPr/>
        </p:nvCxnSpPr>
        <p:spPr>
          <a:xfrm>
            <a:off x="2375206" y="5707746"/>
            <a:ext cx="13030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902152E7-5F90-99AD-00AE-6E2449D7D67E}"/>
              </a:ext>
            </a:extLst>
          </p:cNvPr>
          <p:cNvCxnSpPr>
            <a:cxnSpLocks/>
          </p:cNvCxnSpPr>
          <p:nvPr/>
        </p:nvCxnSpPr>
        <p:spPr>
          <a:xfrm flipH="1" flipV="1">
            <a:off x="2304434" y="3271572"/>
            <a:ext cx="581354" cy="156128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01C0ADBB-B465-D58B-446E-49216AB7D863}"/>
              </a:ext>
            </a:extLst>
          </p:cNvPr>
          <p:cNvSpPr txBox="1"/>
          <p:nvPr/>
        </p:nvSpPr>
        <p:spPr>
          <a:xfrm>
            <a:off x="4090112" y="5584057"/>
            <a:ext cx="28567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(Consistency Term)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640B194-96FA-C1B5-CF75-7A9263D38185}"/>
                  </a:ext>
                </a:extLst>
              </p:cNvPr>
              <p:cNvSpPr txBox="1"/>
              <p:nvPr/>
            </p:nvSpPr>
            <p:spPr>
              <a:xfrm>
                <a:off x="4389118" y="1285739"/>
                <a:ext cx="3721100" cy="974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altLang="zh-CN" sz="2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640B194-96FA-C1B5-CF75-7A9263D38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118" y="1285739"/>
                <a:ext cx="3721100" cy="9744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5712519-5DC3-484E-9EB6-6B6FA20B689D}"/>
                  </a:ext>
                </a:extLst>
              </p:cNvPr>
              <p:cNvSpPr txBox="1"/>
              <p:nvPr/>
            </p:nvSpPr>
            <p:spPr>
              <a:xfrm rot="18780071">
                <a:off x="2368550" y="1998563"/>
                <a:ext cx="8001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5712519-5DC3-484E-9EB6-6B6FA20B6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780071">
                <a:off x="2368550" y="1998563"/>
                <a:ext cx="8001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33D795C-5C05-759A-41AB-8611362F5F6C}"/>
                  </a:ext>
                </a:extLst>
              </p:cNvPr>
              <p:cNvSpPr txBox="1"/>
              <p:nvPr/>
            </p:nvSpPr>
            <p:spPr>
              <a:xfrm>
                <a:off x="2768600" y="1772956"/>
                <a:ext cx="36195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33D795C-5C05-759A-41AB-8611362F5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600" y="1772956"/>
                <a:ext cx="36195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5514619-0D84-B6E7-D36A-27A26C9405C6}"/>
                  </a:ext>
                </a:extLst>
              </p:cNvPr>
              <p:cNvSpPr txBox="1"/>
              <p:nvPr/>
            </p:nvSpPr>
            <p:spPr>
              <a:xfrm>
                <a:off x="4041748" y="2988328"/>
                <a:ext cx="328300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spc="-10" dirty="0" smtClean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m:t>Reconstruction</m:t>
                    </m:r>
                  </m:oMath>
                </a14:m>
                <a:r>
                  <a:rPr lang="en-US" altLang="zh-CN" sz="28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Term)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5514619-0D84-B6E7-D36A-27A26C940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748" y="2988328"/>
                <a:ext cx="3283004" cy="523220"/>
              </a:xfrm>
              <a:prstGeom prst="rect">
                <a:avLst/>
              </a:prstGeom>
              <a:blipFill>
                <a:blip r:embed="rId8"/>
                <a:stretch>
                  <a:fillRect l="-5380" t="-10465" r="-5380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44357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2">
            <a:extLst>
              <a:ext uri="{FF2B5EF4-FFF2-40B4-BE49-F238E27FC236}">
                <a16:creationId xmlns:a16="http://schemas.microsoft.com/office/drawing/2014/main" id="{3A3DCACF-56CC-E6FA-7928-9F3CFA74C7D1}"/>
              </a:ext>
            </a:extLst>
          </p:cNvPr>
          <p:cNvSpPr txBox="1">
            <a:spLocks/>
          </p:cNvSpPr>
          <p:nvPr/>
        </p:nvSpPr>
        <p:spPr>
          <a:xfrm>
            <a:off x="274319" y="212682"/>
            <a:ext cx="3774865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Prior Matching </a:t>
            </a:r>
            <a:r>
              <a:rPr lang="en-US" altLang="zh-CN" sz="36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Term</a:t>
            </a:r>
            <a:endParaRPr lang="zh-CN" altLang="en-US" sz="3600" spc="-1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21B6CD9-1FA1-37B2-DE28-8F5209300BF1}"/>
                  </a:ext>
                </a:extLst>
              </p:cNvPr>
              <p:cNvSpPr txBox="1"/>
              <p:nvPr/>
            </p:nvSpPr>
            <p:spPr>
              <a:xfrm>
                <a:off x="303236" y="790668"/>
                <a:ext cx="9622157" cy="1587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pc="-10" dirty="0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zh-CN" altLang="en-US" sz="2800" b="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𝔼</m:t>
                        </m:r>
                      </m:e>
                      <m:sub>
                        <m:r>
                          <a:rPr lang="en-US" altLang="zh-CN" sz="2800" b="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𝑞</m:t>
                        </m:r>
                        <m:d>
                          <m:dPr>
                            <m:ctrlPr>
                              <a:rPr lang="en-US" altLang="zh-CN" sz="280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i="1" spc="-10" dirty="0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pc="-10" dirty="0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 b="0" i="1" spc="-10" dirty="0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CN" sz="2800" i="1" spc="-10" dirty="0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pc="-10" dirty="0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 b="0" i="1" spc="-10" dirty="0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280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800" b="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𝑙𝑜𝑔</m:t>
                        </m:r>
                        <m:sSub>
                          <m:sSubPr>
                            <m:ctrlPr>
                              <a:rPr lang="en-US" altLang="zh-CN" sz="280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800" b="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80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i="1" spc="-10" dirty="0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pc="-10" dirty="0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 b="0" i="1" spc="-10" dirty="0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CN" sz="2800" b="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CN" sz="2800" i="1" spc="-10" dirty="0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pc="-10" dirty="0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 b="0" i="1" spc="-10" dirty="0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sz="2800" b="0" i="1" spc="-1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−</m:t>
                    </m:r>
                  </m:oMath>
                </a14:m>
                <a:r>
                  <a:rPr lang="en-US" altLang="zh-CN" sz="2800" spc="-10" dirty="0">
                    <a:solidFill>
                      <a:schemeClr val="tx1"/>
                    </a:solidFill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pc="-1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𝐾𝐿</m:t>
                    </m:r>
                    <m:r>
                      <a:rPr lang="en-US" altLang="zh-CN" sz="2800" b="0" i="1" spc="-1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sz="2800" b="0" i="1" spc="-1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𝑞</m:t>
                    </m:r>
                    <m:d>
                      <m:dPr>
                        <m:ctrlPr>
                          <a:rPr lang="en-US" altLang="zh-CN" sz="2800" i="1" spc="-1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𝑇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sz="28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sz="2800" b="0" i="1" spc="-1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||</m:t>
                    </m:r>
                    <m:r>
                      <a:rPr lang="en-US" altLang="zh-CN" sz="2800" b="0" i="1" spc="-1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𝑝</m:t>
                    </m:r>
                    <m:d>
                      <m:dPr>
                        <m:ctrlPr>
                          <a:rPr lang="en-US" altLang="zh-CN" sz="2800" i="1" spc="-1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US" altLang="zh-CN" sz="2800" b="0" i="1" spc="-1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 </m:t>
                    </m:r>
                  </m:oMath>
                </a14:m>
                <a:endParaRPr lang="en-US" altLang="zh-CN" sz="2800" spc="-10" dirty="0">
                  <a:solidFill>
                    <a:schemeClr val="bg2">
                      <a:lumMod val="90000"/>
                    </a:schemeClr>
                  </a:solidFill>
                  <a:cs typeface="Calibri Light" panose="020F0302020204030204" pitchFamily="34" charset="0"/>
                </a:endParaRPr>
              </a:p>
              <a:p>
                <a:endParaRPr lang="en-US" altLang="zh-CN" sz="2800" i="1" spc="-10" dirty="0">
                  <a:latin typeface="Cambria Math" panose="02040503050406030204" pitchFamily="18" charset="0"/>
                  <a:cs typeface="Calibri Light" panose="020F0302020204030204" pitchFamily="34" charset="0"/>
                </a:endParaRPr>
              </a:p>
              <a:p>
                <a:r>
                  <a:rPr lang="en-US" altLang="zh-CN" sz="2800" spc="-10" dirty="0">
                    <a:cs typeface="Calibri Light" panose="020F030202020403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zh-CN" sz="2800" b="0" i="1" spc="-10" dirty="0" smtClean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altLang="zh-CN" sz="280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800" b="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  <m:r>
                          <a:rPr lang="en-US" altLang="zh-CN" sz="2800" b="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=2</m:t>
                        </m:r>
                      </m:sub>
                      <m:sup>
                        <m:r>
                          <a:rPr lang="en-US" altLang="zh-CN" sz="2800" b="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altLang="zh-CN" sz="280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zh-CN" altLang="en-US" sz="2800" b="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US" altLang="zh-CN" sz="2800" b="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altLang="zh-CN" sz="2800" i="1" spc="-10" dirty="0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800" i="1" spc="-10" dirty="0">
                                        <a:solidFill>
                                          <a:schemeClr val="bg2">
                                            <a:lumMod val="9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0" i="1" spc="-10" dirty="0">
                                        <a:solidFill>
                                          <a:schemeClr val="bg2">
                                            <a:lumMod val="9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800" b="0" i="1" spc="-10" dirty="0">
                                        <a:solidFill>
                                          <a:schemeClr val="bg2">
                                            <a:lumMod val="9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800" i="1" spc="-10" dirty="0">
                                        <a:solidFill>
                                          <a:schemeClr val="bg2">
                                            <a:lumMod val="9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0" i="1" spc="-10" dirty="0">
                                        <a:solidFill>
                                          <a:schemeClr val="bg2">
                                            <a:lumMod val="9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800" b="0" i="1" spc="-10" dirty="0">
                                        <a:solidFill>
                                          <a:schemeClr val="bg2">
                                            <a:lumMod val="9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e>
                    </m:nary>
                    <m:r>
                      <a:rPr lang="en-US" altLang="zh-CN" sz="2800" b="0" i="1" spc="-10" dirty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[</m:t>
                    </m:r>
                    <m:r>
                      <a:rPr lang="en-US" altLang="zh-CN" sz="2800" b="0" i="1" spc="-10" dirty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𝐾𝐿</m:t>
                    </m:r>
                    <m:r>
                      <a:rPr lang="en-US" altLang="zh-CN" sz="2800" b="0" i="1" spc="-10" dirty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sz="2800" b="0" i="1" spc="-10" dirty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𝑞</m:t>
                    </m:r>
                    <m:d>
                      <m:dPr>
                        <m:ctrlPr>
                          <a:rPr lang="en-US" altLang="zh-CN" sz="280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  <m:r>
                              <a:rPr lang="en-US" altLang="zh-CN" sz="2800" b="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−1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sz="280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2800" b="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80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sz="2800" b="0" i="1" spc="-10" dirty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||</m:t>
                    </m:r>
                    <m:sSub>
                      <m:sSubPr>
                        <m:ctrlPr>
                          <a:rPr lang="en-US" altLang="zh-CN" sz="280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800" b="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CN" sz="280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  <m:r>
                              <a:rPr lang="en-US" altLang="zh-CN" sz="2800" b="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800" b="0" i="1" spc="-1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280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pc="-10" dirty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CN" sz="2800" b="0" i="1" spc="-10" dirty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)]</m:t>
                    </m:r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21B6CD9-1FA1-37B2-DE28-8F5209300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36" y="790668"/>
                <a:ext cx="9622157" cy="1587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: 圆角 2">
            <a:extLst>
              <a:ext uri="{FF2B5EF4-FFF2-40B4-BE49-F238E27FC236}">
                <a16:creationId xmlns:a16="http://schemas.microsoft.com/office/drawing/2014/main" id="{344887B3-046F-BD32-1848-D20BDA5587A5}"/>
              </a:ext>
            </a:extLst>
          </p:cNvPr>
          <p:cNvSpPr/>
          <p:nvPr/>
        </p:nvSpPr>
        <p:spPr>
          <a:xfrm>
            <a:off x="4049184" y="765602"/>
            <a:ext cx="3763596" cy="60413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275463A-48FC-1BEC-9E72-6532CA808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156" y="2389832"/>
            <a:ext cx="1219200" cy="121920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DF68830E-46F7-72F1-F4F4-769CCE163832}"/>
              </a:ext>
            </a:extLst>
          </p:cNvPr>
          <p:cNvSpPr/>
          <p:nvPr/>
        </p:nvSpPr>
        <p:spPr>
          <a:xfrm>
            <a:off x="2994679" y="2549994"/>
            <a:ext cx="1506231" cy="898876"/>
          </a:xfrm>
          <a:prstGeom prst="roundRect">
            <a:avLst/>
          </a:prstGeom>
          <a:solidFill>
            <a:srgbClr val="E7DAD2"/>
          </a:solidFill>
          <a:ln>
            <a:solidFill>
              <a:schemeClr val="tx1"/>
            </a:solidFill>
          </a:ln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pc="-1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Add</a:t>
            </a:r>
          </a:p>
          <a:p>
            <a:pPr algn="ctr"/>
            <a:r>
              <a:rPr lang="en-US" altLang="zh-CN" sz="2800" spc="-1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Noise</a:t>
            </a:r>
            <a:endParaRPr lang="zh-CN" altLang="en-US" sz="3600" spc="-10" dirty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3BA373E6-7F03-DB8D-E7B8-32EA50BEFB4F}"/>
              </a:ext>
            </a:extLst>
          </p:cNvPr>
          <p:cNvCxnSpPr>
            <a:cxnSpLocks/>
          </p:cNvCxnSpPr>
          <p:nvPr/>
        </p:nvCxnSpPr>
        <p:spPr>
          <a:xfrm flipH="1">
            <a:off x="2406356" y="3023502"/>
            <a:ext cx="450485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A71B14C-99B9-A19D-33F4-000A9F178D1F}"/>
                  </a:ext>
                </a:extLst>
              </p:cNvPr>
              <p:cNvSpPr txBox="1"/>
              <p:nvPr/>
            </p:nvSpPr>
            <p:spPr>
              <a:xfrm>
                <a:off x="1629826" y="3542655"/>
                <a:ext cx="55489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A71B14C-99B9-A19D-33F4-000A9F178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826" y="3542655"/>
                <a:ext cx="55489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52AF88B3-5D3F-A0E9-9C4C-166061BC4243}"/>
              </a:ext>
            </a:extLst>
          </p:cNvPr>
          <p:cNvCxnSpPr>
            <a:cxnSpLocks/>
          </p:cNvCxnSpPr>
          <p:nvPr/>
        </p:nvCxnSpPr>
        <p:spPr>
          <a:xfrm flipH="1">
            <a:off x="4661094" y="3026079"/>
            <a:ext cx="450485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B7F31053-BC52-1407-6360-5D1766F1228E}"/>
              </a:ext>
            </a:extLst>
          </p:cNvPr>
          <p:cNvSpPr txBox="1"/>
          <p:nvPr/>
        </p:nvSpPr>
        <p:spPr>
          <a:xfrm>
            <a:off x="5271763" y="2783988"/>
            <a:ext cx="47668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800" spc="-1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…</a:t>
            </a:r>
            <a:endParaRPr lang="zh-CN" altLang="en-US" sz="2800" spc="-10"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7B6DD048-8C35-A39F-82C8-BAAD62C7591D}"/>
              </a:ext>
            </a:extLst>
          </p:cNvPr>
          <p:cNvSpPr/>
          <p:nvPr/>
        </p:nvSpPr>
        <p:spPr>
          <a:xfrm>
            <a:off x="6519305" y="2549994"/>
            <a:ext cx="1506231" cy="898876"/>
          </a:xfrm>
          <a:prstGeom prst="roundRect">
            <a:avLst/>
          </a:prstGeom>
          <a:solidFill>
            <a:srgbClr val="E7DAD2"/>
          </a:solidFill>
          <a:ln>
            <a:solidFill>
              <a:schemeClr val="tx1"/>
            </a:solidFill>
          </a:ln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pc="-1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Add</a:t>
            </a:r>
          </a:p>
          <a:p>
            <a:pPr algn="ctr"/>
            <a:r>
              <a:rPr lang="en-US" altLang="zh-CN" sz="2800" spc="-1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Noise</a:t>
            </a:r>
            <a:endParaRPr lang="zh-CN" altLang="en-US" sz="3600" spc="-1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8B751329-FFE8-E50F-4292-18943A03C4CE}"/>
              </a:ext>
            </a:extLst>
          </p:cNvPr>
          <p:cNvCxnSpPr>
            <a:cxnSpLocks/>
          </p:cNvCxnSpPr>
          <p:nvPr/>
        </p:nvCxnSpPr>
        <p:spPr>
          <a:xfrm flipH="1">
            <a:off x="5930982" y="3023502"/>
            <a:ext cx="450485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F411D160-5602-3831-6383-73473844C45F}"/>
              </a:ext>
            </a:extLst>
          </p:cNvPr>
          <p:cNvCxnSpPr>
            <a:cxnSpLocks/>
          </p:cNvCxnSpPr>
          <p:nvPr/>
        </p:nvCxnSpPr>
        <p:spPr>
          <a:xfrm flipH="1">
            <a:off x="8181924" y="3023502"/>
            <a:ext cx="450485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图片 26">
            <a:extLst>
              <a:ext uri="{FF2B5EF4-FFF2-40B4-BE49-F238E27FC236}">
                <a16:creationId xmlns:a16="http://schemas.microsoft.com/office/drawing/2014/main" id="{31CA1E34-14CA-A6D2-AD49-D6F8F23CB9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797" y="2389831"/>
            <a:ext cx="1219200" cy="1219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67B2C8E6-3CB5-3E98-F4CD-8DCE568EBBA5}"/>
                  </a:ext>
                </a:extLst>
              </p:cNvPr>
              <p:cNvSpPr txBox="1"/>
              <p:nvPr/>
            </p:nvSpPr>
            <p:spPr>
              <a:xfrm>
                <a:off x="7828905" y="3616465"/>
                <a:ext cx="334365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spc="-10" dirty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𝑞</m:t>
                      </m:r>
                      <m:d>
                        <m:dPr>
                          <m:ctrlP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b="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𝑇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CN" sz="280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b="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sz="2800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Light" panose="020F0302020204030204" pitchFamily="34" charset="0"/>
                        </a:rPr>
                        <m:t>→</m:t>
                      </m:r>
                      <m:r>
                        <a:rPr lang="en-US" altLang="zh-CN" sz="2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US" altLang="zh-CN" sz="28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800" b="1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b="1" i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altLang="zh-CN" sz="2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i="1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67B2C8E6-3CB5-3E98-F4CD-8DCE568EB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8905" y="3616465"/>
                <a:ext cx="334365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4" descr="Gaussian filter - Wikipedia">
            <a:extLst>
              <a:ext uri="{FF2B5EF4-FFF2-40B4-BE49-F238E27FC236}">
                <a16:creationId xmlns:a16="http://schemas.microsoft.com/office/drawing/2014/main" id="{84537DC9-520D-3347-3793-18B45342A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692" y="4903572"/>
            <a:ext cx="2160077" cy="154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2F8C4116-939F-61A5-AAA8-8B8B65E922FE}"/>
                  </a:ext>
                </a:extLst>
              </p:cNvPr>
              <p:cNvSpPr txBox="1"/>
              <p:nvPr/>
            </p:nvSpPr>
            <p:spPr>
              <a:xfrm>
                <a:off x="8297830" y="6237959"/>
                <a:ext cx="265746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𝑝</m:t>
                      </m:r>
                      <m:r>
                        <a:rPr lang="en-US" altLang="zh-CN" sz="2800" b="0" i="1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80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𝑇</m:t>
                          </m:r>
                        </m:sub>
                      </m:sSub>
                      <m:r>
                        <a:rPr lang="en-US" altLang="zh-CN" sz="2800" b="0" i="1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)=</m:t>
                      </m:r>
                      <m:r>
                        <a:rPr lang="en-US" altLang="zh-CN" sz="28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1" i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8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b="1" i="0" smtClean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spc="-10" dirty="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2F8C4116-939F-61A5-AAA8-8B8B65E92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830" y="6237959"/>
                <a:ext cx="265746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F9F8E7ED-CC6C-E01F-45BC-63A47A66C596}"/>
              </a:ext>
            </a:extLst>
          </p:cNvPr>
          <p:cNvCxnSpPr>
            <a:cxnSpLocks/>
          </p:cNvCxnSpPr>
          <p:nvPr/>
        </p:nvCxnSpPr>
        <p:spPr>
          <a:xfrm>
            <a:off x="9472947" y="4218220"/>
            <a:ext cx="0" cy="742573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A0F5629A-BDD4-77A1-9BE4-2309DE76BD02}"/>
                  </a:ext>
                </a:extLst>
              </p:cNvPr>
              <p:cNvSpPr txBox="1"/>
              <p:nvPr/>
            </p:nvSpPr>
            <p:spPr>
              <a:xfrm>
                <a:off x="9472947" y="4437573"/>
                <a:ext cx="73464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𝐾𝐿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A0F5629A-BDD4-77A1-9BE4-2309DE76B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2947" y="4437573"/>
                <a:ext cx="73464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927962A9-3692-9430-4FB8-60F4978249EE}"/>
                  </a:ext>
                </a:extLst>
              </p:cNvPr>
              <p:cNvSpPr txBox="1"/>
              <p:nvPr/>
            </p:nvSpPr>
            <p:spPr>
              <a:xfrm>
                <a:off x="1462323" y="5113225"/>
                <a:ext cx="4259905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No</a:t>
                </a:r>
                <a:r>
                  <a:rPr lang="en-US" altLang="zh-CN" sz="2800" b="1" spc="-10" dirty="0">
                    <a:solidFill>
                      <a:srgbClr val="C00000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1" spc="-1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𝜽</m:t>
                    </m:r>
                  </m:oMath>
                </a14:m>
                <a:r>
                  <a:rPr lang="zh-CN" altLang="en-US" sz="2800" b="1" dirty="0">
                    <a:solidFill>
                      <a:srgbClr val="C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altLang="zh-CN" sz="2800" b="1" dirty="0">
                    <a:solidFill>
                      <a:srgbClr val="C00000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to train</a:t>
                </a:r>
                <a:r>
                  <a:rPr lang="en-US" altLang="zh-CN" sz="28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, measure how good the noise scheduler is</a:t>
                </a:r>
                <a:endParaRPr lang="zh-CN" altLang="en-US" sz="280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927962A9-3692-9430-4FB8-60F497824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323" y="5113225"/>
                <a:ext cx="4259905" cy="954107"/>
              </a:xfrm>
              <a:prstGeom prst="rect">
                <a:avLst/>
              </a:prstGeom>
              <a:blipFill>
                <a:blip r:embed="rId11"/>
                <a:stretch>
                  <a:fillRect l="-1001" t="-6410" r="-2861" b="-179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28790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2">
            <a:extLst>
              <a:ext uri="{FF2B5EF4-FFF2-40B4-BE49-F238E27FC236}">
                <a16:creationId xmlns:a16="http://schemas.microsoft.com/office/drawing/2014/main" id="{3A3DCACF-56CC-E6FA-7928-9F3CFA74C7D1}"/>
              </a:ext>
            </a:extLst>
          </p:cNvPr>
          <p:cNvSpPr txBox="1">
            <a:spLocks/>
          </p:cNvSpPr>
          <p:nvPr/>
        </p:nvSpPr>
        <p:spPr>
          <a:xfrm>
            <a:off x="274319" y="212682"/>
            <a:ext cx="3383281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Rewrite the ELBO</a:t>
            </a:r>
            <a:endParaRPr lang="zh-CN" altLang="en-US" sz="3600" spc="-1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21B6CD9-1FA1-37B2-DE28-8F5209300BF1}"/>
                  </a:ext>
                </a:extLst>
              </p:cNvPr>
              <p:cNvSpPr txBox="1"/>
              <p:nvPr/>
            </p:nvSpPr>
            <p:spPr>
              <a:xfrm>
                <a:off x="288291" y="2258603"/>
                <a:ext cx="10919460" cy="2018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800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M</m:t>
                          </m:r>
                          <m:r>
                            <m:rPr>
                              <m:sty m:val="p"/>
                            </m:rPr>
                            <a:rPr lang="en-US" altLang="zh-CN" sz="2800" b="0" i="0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axmize</m:t>
                          </m:r>
                        </m:e>
                        <m:sub>
                          <m:r>
                            <a:rPr lang="en-US" altLang="zh-CN" sz="2800" b="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𝜃</m:t>
                          </m:r>
                        </m:sub>
                      </m:sSub>
                      <m:r>
                        <a:rPr lang="en-US" altLang="zh-CN" sz="2800" b="0" i="0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800" b="0" i="0" spc="-1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ELBO</m:t>
                      </m:r>
                      <m:r>
                        <a:rPr lang="en-US" altLang="zh-CN" sz="2800" b="0" i="0" spc="-1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</m:oMath>
                  </m:oMathPara>
                </a14:m>
                <a:endParaRPr lang="en-US" altLang="zh-CN" sz="2800" b="0" i="0" spc="-10" dirty="0">
                  <a:solidFill>
                    <a:schemeClr val="tx1"/>
                  </a:solidFill>
                  <a:latin typeface="Cambria Math" panose="02040503050406030204" pitchFamily="18" charset="0"/>
                  <a:cs typeface="Calibri Light" panose="020F03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800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Maxmize</m:t>
                          </m:r>
                        </m:e>
                        <m:sub>
                          <m:r>
                            <a:rPr lang="en-US" altLang="zh-CN" sz="2800" b="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i="1" spc="-1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zh-CN" altLang="en-US" sz="2800" b="0" i="1" spc="-1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𝔼</m:t>
                          </m:r>
                        </m:e>
                        <m:sub>
                          <m:r>
                            <a:rPr lang="en-US" altLang="zh-CN" sz="2800" b="0" i="1" spc="-1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CN" sz="2800" i="1" spc="-1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800" i="1" spc="-1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1" spc="-1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800" b="0" i="1" spc="-1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2800" i="1" spc="-1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1" spc="-1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800" b="0" i="1" spc="-1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800" i="1" spc="-1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800" b="0" i="0" spc="-1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log</m:t>
                          </m:r>
                          <m:sSub>
                            <m:sSubPr>
                              <m:ctrlPr>
                                <a:rPr lang="en-US" altLang="zh-CN" sz="2800" i="1" spc="-1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pc="-1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800" b="0" i="1" spc="-1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800" i="1" spc="-1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800" i="1" spc="-1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1" spc="-1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800" b="0" i="1" spc="-1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2800" b="0" i="1" spc="-1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CN" sz="2800" i="1" spc="-1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1" spc="-1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800" b="0" i="1" spc="-1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CN" sz="2800" b="0" i="1" spc="-1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−</m:t>
                      </m:r>
                      <m:r>
                        <a:rPr lang="en-US" altLang="zh-CN" sz="2800" b="0" i="1" spc="-1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𝐾𝐿</m:t>
                      </m:r>
                      <m:r>
                        <a:rPr lang="en-US" altLang="zh-CN" sz="2800" b="0" i="1" spc="-1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(</m:t>
                      </m:r>
                      <m:r>
                        <a:rPr lang="en-US" altLang="zh-CN" sz="2800" b="0" i="1" spc="-1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𝑞</m:t>
                      </m:r>
                      <m:d>
                        <m:dPr>
                          <m:ctrlPr>
                            <a:rPr lang="en-US" altLang="zh-CN" sz="2800" i="1" spc="-1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i="1" spc="-1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pc="-1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b="0" i="1" spc="-1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𝑇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CN" sz="2800" i="1" spc="-1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pc="-1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b="0" i="1" spc="-1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sz="2800" b="0" i="1" spc="-1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||</m:t>
                      </m:r>
                      <m:r>
                        <a:rPr lang="en-US" altLang="zh-CN" sz="2800" b="0" i="1" spc="-1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800" i="1" spc="-1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i="1" spc="-1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pc="-1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b="0" i="1" spc="-1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altLang="zh-CN" sz="2800" b="0" i="1" spc="-1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) </m:t>
                      </m:r>
                    </m:oMath>
                  </m:oMathPara>
                </a14:m>
                <a:endParaRPr lang="en-US" altLang="zh-CN" sz="2800" spc="-10" dirty="0">
                  <a:solidFill>
                    <a:schemeClr val="tx1"/>
                  </a:solidFill>
                  <a:cs typeface="Calibri Light" panose="020F0302020204030204" pitchFamily="34" charset="0"/>
                </a:endParaRPr>
              </a:p>
              <a:p>
                <a:endParaRPr lang="en-US" altLang="zh-CN" sz="2800" i="1" spc="-10" dirty="0">
                  <a:solidFill>
                    <a:schemeClr val="tx1"/>
                  </a:solidFill>
                  <a:latin typeface="Cambria Math" panose="02040503050406030204" pitchFamily="18" charset="0"/>
                  <a:cs typeface="Calibri Light" panose="020F0302020204030204" pitchFamily="34" charset="0"/>
                </a:endParaRPr>
              </a:p>
              <a:p>
                <a:r>
                  <a:rPr lang="en-US" altLang="zh-CN" sz="2800" spc="-10" dirty="0">
                    <a:solidFill>
                      <a:schemeClr val="tx1"/>
                    </a:solidFill>
                    <a:cs typeface="Calibri Light" panose="020F030202020403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zh-CN" sz="2800" b="0" i="1" spc="-1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altLang="zh-CN" sz="2800" i="1" spc="-1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800" b="0" i="1" spc="-1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  <m:r>
                          <a:rPr lang="en-US" altLang="zh-CN" sz="2800" b="0" i="1" spc="-1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=2</m:t>
                        </m:r>
                      </m:sub>
                      <m:sup>
                        <m:r>
                          <a:rPr lang="en-US" altLang="zh-CN" sz="2800" b="0" i="1" spc="-1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altLang="zh-CN" sz="28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zh-CN" altLang="en-US" sz="2800" b="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US" altLang="zh-CN" sz="2800" b="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altLang="zh-CN" sz="2800" i="1" spc="-1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8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800" b="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80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800" b="0" i="1" spc="-1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 Light" panose="020F03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e>
                    </m:nary>
                    <m:r>
                      <a:rPr lang="en-US" altLang="zh-CN" sz="2800" b="0" i="1" spc="-1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[</m:t>
                    </m:r>
                    <m:r>
                      <a:rPr lang="en-US" altLang="zh-CN" sz="2800" b="0" i="1" spc="-1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𝐾𝐿</m:t>
                    </m:r>
                    <m:r>
                      <a:rPr lang="en-US" altLang="zh-CN" sz="2800" b="0" i="1" spc="-1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sz="2800" b="0" i="1" spc="-1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𝑞</m:t>
                    </m:r>
                    <m:d>
                      <m:dPr>
                        <m:ctrlPr>
                          <a:rPr lang="en-US" altLang="zh-CN" sz="2800" i="1" spc="-1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  <m:r>
                              <a:rPr lang="en-US" altLang="zh-CN" sz="2800" b="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−1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sz="28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2800" b="0" i="1" spc="-1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8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sz="2800" b="0" i="1" spc="-1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||</m:t>
                    </m:r>
                    <m:sSub>
                      <m:sSubPr>
                        <m:ctrlPr>
                          <a:rPr lang="en-US" altLang="zh-CN" sz="2800" i="1" spc="-1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pc="-1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800" b="0" i="1" spc="-1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CN" sz="2800" i="1" spc="-1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  <m:r>
                              <a:rPr lang="en-US" altLang="zh-CN" sz="2800" b="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800" b="0" i="1" spc="-1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280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pc="-1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CN" sz="2800" b="0" i="1" spc="-1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)]</m:t>
                    </m:r>
                  </m:oMath>
                </a14:m>
                <a:endParaRPr lang="zh-CN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21B6CD9-1FA1-37B2-DE28-8F5209300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91" y="2258603"/>
                <a:ext cx="10919460" cy="2018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557D2B3-A4F2-8090-6DA9-7A8EAFFDF761}"/>
                  </a:ext>
                </a:extLst>
              </p:cNvPr>
              <p:cNvSpPr txBox="1"/>
              <p:nvPr/>
            </p:nvSpPr>
            <p:spPr>
              <a:xfrm>
                <a:off x="2901656" y="1196490"/>
                <a:ext cx="5320324" cy="815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  <m:sSubSup>
                          <m:sSub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800" i="1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8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557D2B3-A4F2-8090-6DA9-7A8EAFFDF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656" y="1196490"/>
                <a:ext cx="5320324" cy="8152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3D79AA74-18EE-8CF3-4984-CDEDD1C3A22D}"/>
              </a:ext>
            </a:extLst>
          </p:cNvPr>
          <p:cNvCxnSpPr>
            <a:cxnSpLocks/>
          </p:cNvCxnSpPr>
          <p:nvPr/>
        </p:nvCxnSpPr>
        <p:spPr>
          <a:xfrm flipV="1">
            <a:off x="4450080" y="2011778"/>
            <a:ext cx="0" cy="60203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4E7C0383-5649-BADA-3416-9A93A5898611}"/>
              </a:ext>
            </a:extLst>
          </p:cNvPr>
          <p:cNvSpPr/>
          <p:nvPr/>
        </p:nvSpPr>
        <p:spPr>
          <a:xfrm>
            <a:off x="3361693" y="2743894"/>
            <a:ext cx="2001513" cy="51997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291AEF47-A6AF-00F4-4719-F21C64C5F76D}"/>
              </a:ext>
            </a:extLst>
          </p:cNvPr>
          <p:cNvSpPr/>
          <p:nvPr/>
        </p:nvSpPr>
        <p:spPr>
          <a:xfrm>
            <a:off x="4813301" y="3675663"/>
            <a:ext cx="4810757" cy="51997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EE291B4-8A75-4D64-3321-5339060F092A}"/>
                  </a:ext>
                </a:extLst>
              </p:cNvPr>
              <p:cNvSpPr txBox="1"/>
              <p:nvPr/>
            </p:nvSpPr>
            <p:spPr>
              <a:xfrm>
                <a:off x="6186170" y="5260295"/>
                <a:ext cx="5257800" cy="8685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altLang="zh-CN" sz="280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en-US" altLang="zh-CN" sz="28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800" i="1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Sup>
                      <m:sSubSupPr>
                        <m:ctrlPr>
                          <a:rPr lang="en-US" altLang="zh-CN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zh-CN" sz="2800" dirty="0"/>
                          <m:t> 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 Light" panose="020F0302020204030204" pitchFamily="34" charset="0"/>
                  </a:rPr>
                  <a:t> 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EE291B4-8A75-4D64-3321-5339060F0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170" y="5260295"/>
                <a:ext cx="5257800" cy="8685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3A989722-BD47-7AFC-DA45-8C527973794A}"/>
              </a:ext>
            </a:extLst>
          </p:cNvPr>
          <p:cNvCxnSpPr>
            <a:cxnSpLocks/>
          </p:cNvCxnSpPr>
          <p:nvPr/>
        </p:nvCxnSpPr>
        <p:spPr>
          <a:xfrm>
            <a:off x="7371080" y="4298363"/>
            <a:ext cx="647700" cy="961932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2C756B33-CD9E-A67C-7913-A705F4B3B6ED}"/>
              </a:ext>
            </a:extLst>
          </p:cNvPr>
          <p:cNvCxnSpPr>
            <a:cxnSpLocks/>
          </p:cNvCxnSpPr>
          <p:nvPr/>
        </p:nvCxnSpPr>
        <p:spPr>
          <a:xfrm flipH="1">
            <a:off x="5775960" y="2833783"/>
            <a:ext cx="3464559" cy="2667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898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20" y="212682"/>
            <a:ext cx="281378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Basic Concepts</a:t>
            </a:r>
            <a:endParaRPr sz="3600" spc="-1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D74166FC-391A-E879-D252-A3E7EA91B2B7}"/>
              </a:ext>
            </a:extLst>
          </p:cNvPr>
          <p:cNvGrpSpPr/>
          <p:nvPr/>
        </p:nvGrpSpPr>
        <p:grpSpPr>
          <a:xfrm>
            <a:off x="817132" y="2039670"/>
            <a:ext cx="9627899" cy="1389330"/>
            <a:chOff x="817132" y="4689166"/>
            <a:chExt cx="9627899" cy="1389330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919183E4-EC68-9AE9-879B-98E69A544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7132" y="4689166"/>
              <a:ext cx="1389330" cy="1389330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41060164-0FDB-9717-164D-47FC6CF4E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55701" y="4689168"/>
              <a:ext cx="1389330" cy="1389328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86DA7675-1331-94E6-2E94-814A8B1E4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6418" y="4689168"/>
              <a:ext cx="1389328" cy="1389328"/>
            </a:xfrm>
            <a:prstGeom prst="rect">
              <a:avLst/>
            </a:prstGeom>
          </p:spPr>
        </p:pic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3B9E50A4-789F-24D9-044C-266FC2CE00A9}"/>
                </a:ext>
              </a:extLst>
            </p:cNvPr>
            <p:cNvCxnSpPr>
              <a:cxnSpLocks/>
            </p:cNvCxnSpPr>
            <p:nvPr/>
          </p:nvCxnSpPr>
          <p:spPr>
            <a:xfrm>
              <a:off x="2230398" y="5335069"/>
              <a:ext cx="2469811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C7520C3C-B7D3-CE19-DD5E-D6FFD0656676}"/>
                </a:ext>
              </a:extLst>
            </p:cNvPr>
            <p:cNvSpPr txBox="1"/>
            <p:nvPr/>
          </p:nvSpPr>
          <p:spPr>
            <a:xfrm>
              <a:off x="2626886" y="4904182"/>
              <a:ext cx="1460952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800" spc="-10" dirty="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rPr>
                <a:t>Add noise</a:t>
              </a:r>
              <a:endParaRPr lang="zh-CN" altLang="en-US" sz="2800" spc="-10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endParaRPr>
            </a:p>
          </p:txBody>
        </p: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20E25B28-5E71-93D4-97A0-C0079F7A6149}"/>
                </a:ext>
              </a:extLst>
            </p:cNvPr>
            <p:cNvCxnSpPr>
              <a:cxnSpLocks/>
            </p:cNvCxnSpPr>
            <p:nvPr/>
          </p:nvCxnSpPr>
          <p:spPr>
            <a:xfrm>
              <a:off x="6421305" y="5335069"/>
              <a:ext cx="2469811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9353A858-59F9-C2C8-EAD0-46FAEF2C18B4}"/>
                </a:ext>
              </a:extLst>
            </p:cNvPr>
            <p:cNvSpPr txBox="1"/>
            <p:nvPr/>
          </p:nvSpPr>
          <p:spPr>
            <a:xfrm>
              <a:off x="6817793" y="4904182"/>
              <a:ext cx="1460952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800" spc="-10" dirty="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rPr>
                <a:t>Add noise</a:t>
              </a:r>
              <a:endParaRPr lang="zh-CN" altLang="en-US" sz="2800" spc="-10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02C9F8DE-7635-747A-A972-C784A3A1731D}"/>
              </a:ext>
            </a:extLst>
          </p:cNvPr>
          <p:cNvGrpSpPr/>
          <p:nvPr/>
        </p:nvGrpSpPr>
        <p:grpSpPr>
          <a:xfrm>
            <a:off x="817133" y="5132689"/>
            <a:ext cx="9627898" cy="1389332"/>
            <a:chOff x="817133" y="1718830"/>
            <a:chExt cx="9627898" cy="1389332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5D1465CE-A232-C997-FEDD-EE4DF6FB7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5701" y="1718832"/>
              <a:ext cx="1389330" cy="138933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85D58B54-FC8E-DD37-3AAC-E48CCB72F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7133" y="1718830"/>
              <a:ext cx="1389330" cy="1389328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054875E4-ECED-2B09-2FF6-BD4419A2C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6418" y="1718830"/>
              <a:ext cx="1389328" cy="1389328"/>
            </a:xfrm>
            <a:prstGeom prst="rect">
              <a:avLst/>
            </a:prstGeom>
          </p:spPr>
        </p:pic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A369CB15-D960-4C58-EB3D-A895DCBE856C}"/>
                </a:ext>
              </a:extLst>
            </p:cNvPr>
            <p:cNvGrpSpPr/>
            <p:nvPr/>
          </p:nvGrpSpPr>
          <p:grpSpPr>
            <a:xfrm>
              <a:off x="2220625" y="2212046"/>
              <a:ext cx="6835076" cy="486906"/>
              <a:chOff x="2220625" y="2212046"/>
              <a:chExt cx="6835076" cy="486906"/>
            </a:xfrm>
          </p:grpSpPr>
          <p:sp>
            <p:nvSpPr>
              <p:cNvPr id="30" name="矩形: 圆角 29">
                <a:extLst>
                  <a:ext uri="{FF2B5EF4-FFF2-40B4-BE49-F238E27FC236}">
                    <a16:creationId xmlns:a16="http://schemas.microsoft.com/office/drawing/2014/main" id="{5D89834F-9CF5-3AC5-BC27-F010CC1E8A5E}"/>
                  </a:ext>
                </a:extLst>
              </p:cNvPr>
              <p:cNvSpPr/>
              <p:nvPr/>
            </p:nvSpPr>
            <p:spPr>
              <a:xfrm>
                <a:off x="2874105" y="2212047"/>
                <a:ext cx="1389328" cy="486905"/>
              </a:xfrm>
              <a:prstGeom prst="round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effectLst>
                <a:innerShdw blurRad="114300">
                  <a:schemeClr val="bg1"/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+mj-ea"/>
                    <a:cs typeface="Calibri Light" panose="020F0302020204030204" pitchFamily="34" charset="0"/>
                  </a:rPr>
                  <a:t>Denoise</a:t>
                </a:r>
                <a:endParaRPr lang="zh-CN" altLang="en-US" sz="3600" spc="-10" dirty="0">
                  <a:solidFill>
                    <a:schemeClr val="tx1"/>
                  </a:solidFill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  <p:cxnSp>
            <p:nvCxnSpPr>
              <p:cNvPr id="40" name="直接箭头连接符 39">
                <a:extLst>
                  <a:ext uri="{FF2B5EF4-FFF2-40B4-BE49-F238E27FC236}">
                    <a16:creationId xmlns:a16="http://schemas.microsoft.com/office/drawing/2014/main" id="{B6B524F8-0B67-DFD3-3A99-05FD9D2DF5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30162" y="2455500"/>
                <a:ext cx="59209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箭头连接符 43">
                <a:extLst>
                  <a:ext uri="{FF2B5EF4-FFF2-40B4-BE49-F238E27FC236}">
                    <a16:creationId xmlns:a16="http://schemas.microsoft.com/office/drawing/2014/main" id="{0B1BD9D9-DD48-03AA-1D27-55C6ED52B1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20625" y="2467531"/>
                <a:ext cx="59209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矩形: 圆角 46">
                <a:extLst>
                  <a:ext uri="{FF2B5EF4-FFF2-40B4-BE49-F238E27FC236}">
                    <a16:creationId xmlns:a16="http://schemas.microsoft.com/office/drawing/2014/main" id="{35AE82FC-CA72-297F-533A-DC6078C39C54}"/>
                  </a:ext>
                </a:extLst>
              </p:cNvPr>
              <p:cNvSpPr/>
              <p:nvPr/>
            </p:nvSpPr>
            <p:spPr>
              <a:xfrm>
                <a:off x="7007551" y="2212046"/>
                <a:ext cx="1389328" cy="486905"/>
              </a:xfrm>
              <a:prstGeom prst="round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effectLst>
                <a:innerShdw blurRad="114300">
                  <a:schemeClr val="bg1"/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+mj-ea"/>
                    <a:cs typeface="Calibri Light" panose="020F0302020204030204" pitchFamily="34" charset="0"/>
                  </a:rPr>
                  <a:t>Denoise</a:t>
                </a:r>
                <a:endParaRPr lang="zh-CN" altLang="en-US" sz="3600" spc="-10" dirty="0">
                  <a:solidFill>
                    <a:schemeClr val="tx1"/>
                  </a:solidFill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  <p:cxnSp>
            <p:nvCxnSpPr>
              <p:cNvPr id="48" name="直接箭头连接符 47">
                <a:extLst>
                  <a:ext uri="{FF2B5EF4-FFF2-40B4-BE49-F238E27FC236}">
                    <a16:creationId xmlns:a16="http://schemas.microsoft.com/office/drawing/2014/main" id="{1570BB07-40DC-427A-3EF6-F3FE489C73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63608" y="2455499"/>
                <a:ext cx="59209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箭头连接符 48">
                <a:extLst>
                  <a:ext uri="{FF2B5EF4-FFF2-40B4-BE49-F238E27FC236}">
                    <a16:creationId xmlns:a16="http://schemas.microsoft.com/office/drawing/2014/main" id="{6A34699D-374C-CB6B-E248-B70FC0E605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54071" y="2467530"/>
                <a:ext cx="59209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AC431477-E79A-645E-75AF-036BEC024BE5}"/>
              </a:ext>
            </a:extLst>
          </p:cNvPr>
          <p:cNvSpPr txBox="1"/>
          <p:nvPr/>
        </p:nvSpPr>
        <p:spPr>
          <a:xfrm>
            <a:off x="172756" y="3957893"/>
            <a:ext cx="43591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Reverse (Generation) Process</a:t>
            </a:r>
            <a:endParaRPr lang="zh-CN" altLang="en-US" sz="2800" b="1" u="sng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45A2ECAB-C516-241E-DDD9-9890074A1809}"/>
              </a:ext>
            </a:extLst>
          </p:cNvPr>
          <p:cNvSpPr txBox="1"/>
          <p:nvPr/>
        </p:nvSpPr>
        <p:spPr>
          <a:xfrm>
            <a:off x="172756" y="987557"/>
            <a:ext cx="43591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Forward (Diffusion) Process</a:t>
            </a:r>
            <a:endParaRPr lang="zh-CN" alt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27674664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2">
            <a:extLst>
              <a:ext uri="{FF2B5EF4-FFF2-40B4-BE49-F238E27FC236}">
                <a16:creationId xmlns:a16="http://schemas.microsoft.com/office/drawing/2014/main" id="{3A3DCACF-56CC-E6FA-7928-9F3CFA74C7D1}"/>
              </a:ext>
            </a:extLst>
          </p:cNvPr>
          <p:cNvSpPr txBox="1">
            <a:spLocks/>
          </p:cNvSpPr>
          <p:nvPr/>
        </p:nvSpPr>
        <p:spPr>
          <a:xfrm>
            <a:off x="274319" y="212682"/>
            <a:ext cx="4472941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ELBO and Loss Function</a:t>
            </a:r>
            <a:endParaRPr lang="zh-CN" altLang="en-US" sz="3600" spc="-1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21B6CD9-1FA1-37B2-DE28-8F5209300BF1}"/>
                  </a:ext>
                </a:extLst>
              </p:cNvPr>
              <p:cNvSpPr txBox="1"/>
              <p:nvPr/>
            </p:nvSpPr>
            <p:spPr>
              <a:xfrm>
                <a:off x="990209" y="1049708"/>
                <a:ext cx="10211582" cy="1303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b="0" i="0" spc="-1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ELBO</m:t>
                      </m:r>
                      <m:r>
                        <a:rPr lang="en-US" altLang="zh-CN" sz="2800" b="0" i="1" spc="-1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altLang="zh-CN" sz="2800" i="1" spc="-10" dirty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800" i="1" spc="-1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𝑡</m:t>
                          </m:r>
                          <m:r>
                            <a:rPr lang="en-US" altLang="zh-CN" sz="2800" i="1" spc="-1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=</m:t>
                          </m:r>
                          <m:r>
                            <a:rPr lang="en-US" altLang="zh-CN" sz="2800" b="0" i="1" spc="-1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80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80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altLang="zh-CN" sz="280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altLang="zh-CN" sz="2800" i="1" spc="-10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800" i="1" spc="-10" dirty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i="1" spc="-10" dirty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800" i="1" spc="-10" dirty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800" i="1" spc="-10" dirty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i="1" spc="-10" dirty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800" i="1" spc="-10" dirty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</m:sSub>
                        </m:e>
                      </m:nary>
                      <m:r>
                        <a:rPr lang="en-US" altLang="zh-CN" sz="2800" b="0" i="1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[</m:t>
                      </m:r>
                      <m:f>
                        <m:fPr>
                          <m:ctrlP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altLang="zh-CN" sz="2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altLang="zh-CN" sz="2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f>
                        <m:f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Sup>
                        <m:sSubSupPr>
                          <m:ctrlP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altLang="zh-CN" sz="28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altLang="zh-CN" sz="2800" dirty="0"/>
                            <m:t> 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altLang="zh-CN" sz="28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m:rPr>
                          <m:nor/>
                        </m:rPr>
                        <a:rPr lang="en-US" altLang="zh-CN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 Light" panose="020F0302020204030204" pitchFamily="34" charset="0"/>
                        </a:rPr>
                        <m:t> 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21B6CD9-1FA1-37B2-DE28-8F5209300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209" y="1049708"/>
                <a:ext cx="10211582" cy="13038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7DFCF62-BBD8-1AAD-894A-D0FBA6ABB25B}"/>
                  </a:ext>
                </a:extLst>
              </p:cNvPr>
              <p:cNvSpPr txBox="1"/>
              <p:nvPr/>
            </p:nvSpPr>
            <p:spPr>
              <a:xfrm>
                <a:off x="701039" y="2623795"/>
                <a:ext cx="10675621" cy="1734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-US" altLang="zh-CN" sz="2800" b="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Loss Function:</a:t>
                </a:r>
                <a:br>
                  <a:rPr lang="en-US" altLang="zh-CN" sz="2800" b="0" i="1" spc="-1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libri Light" panose="020F030202020403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b="0" i="1" spc="-1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pPr>
                        <m:e>
                          <m:r>
                            <a:rPr lang="en-US" altLang="zh-CN" sz="2800" b="0" i="1" spc="-1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CN" sz="2800" b="0" i="1" spc="-1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800" i="1" spc="-1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0" i="1" spc="-1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800" spc="-1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argmi</m:t>
                          </m:r>
                          <m:r>
                            <m:rPr>
                              <m:sty m:val="p"/>
                            </m:rPr>
                            <a:rPr lang="en-US" altLang="zh-CN" sz="2800" b="0" i="0" spc="-1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n</m:t>
                          </m:r>
                        </m:e>
                        <m:sub>
                          <m:r>
                            <a:rPr lang="en-US" altLang="zh-CN" sz="2800" b="0" i="1" spc="-1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𝜃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altLang="zh-CN" sz="2800" i="1" spc="-1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800" i="1" spc="-1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𝑡</m:t>
                          </m:r>
                          <m:r>
                            <a:rPr lang="en-US" altLang="zh-CN" sz="2800" i="1" spc="-1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=</m:t>
                          </m:r>
                          <m:r>
                            <a:rPr lang="en-US" altLang="zh-CN" sz="2800" b="0" i="1" spc="-1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800" i="1" spc="-1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altLang="zh-CN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CN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𝛼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altLang="zh-CN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bSup>
                            <m:sSubSupPr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altLang="zh-CN" sz="2800" i="1" spc="-10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800" i="1" spc="-10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𝔼</m:t>
                                  </m:r>
                                </m:e>
                                <m:sub>
                                  <m:r>
                                    <a:rPr lang="en-US" altLang="zh-CN" sz="2800" i="1" spc="-10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altLang="zh-CN" sz="2800" i="1" spc="-10" dirty="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i="1" spc="-10" dirty="0">
                                              <a:latin typeface="Cambria Math" panose="02040503050406030204" pitchFamily="18" charset="0"/>
                                              <a:cs typeface="Calibri Light" panose="020F03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800" i="1" spc="-10" dirty="0">
                                              <a:latin typeface="Cambria Math" panose="02040503050406030204" pitchFamily="18" charset="0"/>
                                              <a:cs typeface="Calibri Light" panose="020F030202020403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800" i="1" spc="-10" dirty="0">
                                              <a:latin typeface="Cambria Math" panose="02040503050406030204" pitchFamily="18" charset="0"/>
                                              <a:cs typeface="Calibri Light" panose="020F0302020204030204" pitchFamily="34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i="1" spc="-10" dirty="0">
                                              <a:latin typeface="Cambria Math" panose="02040503050406030204" pitchFamily="18" charset="0"/>
                                              <a:cs typeface="Calibri Light" panose="020F03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800" i="1" spc="-10" dirty="0">
                                              <a:latin typeface="Cambria Math" panose="02040503050406030204" pitchFamily="18" charset="0"/>
                                              <a:cs typeface="Calibri Light" panose="020F030202020403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800" i="1" spc="-10" dirty="0">
                                              <a:latin typeface="Cambria Math" panose="02040503050406030204" pitchFamily="18" charset="0"/>
                                              <a:cs typeface="Calibri Light" panose="020F0302020204030204" pitchFamily="34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sub>
                              </m:sSub>
                              <m:r>
                                <a:rPr lang="en-US" altLang="zh-CN" sz="2800" b="0" i="1" spc="-10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[</m:t>
                              </m:r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CN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altLang="zh-CN" sz="2800" dirty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m:rPr>
                          <m:nor/>
                        </m:rPr>
                        <a:rPr lang="en-US" altLang="zh-CN" sz="28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m:t> </m:t>
                      </m:r>
                    </m:oMath>
                  </m:oMathPara>
                </a14:m>
                <a:endParaRPr lang="zh-CN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7DFCF62-BBD8-1AAD-894A-D0FBA6ABB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39" y="2623795"/>
                <a:ext cx="10675621" cy="1734770"/>
              </a:xfrm>
              <a:prstGeom prst="rect">
                <a:avLst/>
              </a:prstGeom>
              <a:blipFill>
                <a:blip r:embed="rId4"/>
                <a:stretch>
                  <a:fillRect l="-1142" t="-3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5B8312E-587F-81AF-38E6-D6086A7123AF}"/>
                  </a:ext>
                </a:extLst>
              </p:cNvPr>
              <p:cNvSpPr txBox="1"/>
              <p:nvPr/>
            </p:nvSpPr>
            <p:spPr>
              <a:xfrm>
                <a:off x="4442459" y="4957946"/>
                <a:ext cx="3977641" cy="5289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pc="-1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800" spc="-1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argmi</m:t>
                          </m:r>
                          <m:r>
                            <m:rPr>
                              <m:sty m:val="p"/>
                            </m:rPr>
                            <a:rPr lang="en-US" altLang="zh-CN" sz="2800" b="0" i="0" spc="-1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n</m:t>
                          </m:r>
                        </m:e>
                        <m:sub>
                          <m:r>
                            <a:rPr lang="en-US" altLang="zh-CN" sz="2800" b="0" i="1" spc="-1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𝜃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altLang="zh-CN" sz="2800" dirty="0"/>
                            <m:t> 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5B8312E-587F-81AF-38E6-D6086A712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459" y="4957946"/>
                <a:ext cx="3977641" cy="5289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: 圆角 2">
            <a:extLst>
              <a:ext uri="{FF2B5EF4-FFF2-40B4-BE49-F238E27FC236}">
                <a16:creationId xmlns:a16="http://schemas.microsoft.com/office/drawing/2014/main" id="{39B48CC3-CF21-3E50-F1D9-B35A3F7C3AD0}"/>
              </a:ext>
            </a:extLst>
          </p:cNvPr>
          <p:cNvSpPr/>
          <p:nvPr/>
        </p:nvSpPr>
        <p:spPr>
          <a:xfrm>
            <a:off x="5798229" y="4966965"/>
            <a:ext cx="2600957" cy="51997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EEEC9A35-968C-2400-378C-DB907468CD2C}"/>
              </a:ext>
            </a:extLst>
          </p:cNvPr>
          <p:cNvSpPr txBox="1">
            <a:spLocks/>
          </p:cNvSpPr>
          <p:nvPr/>
        </p:nvSpPr>
        <p:spPr>
          <a:xfrm>
            <a:off x="8420100" y="4593239"/>
            <a:ext cx="2431204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28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Image Prediction</a:t>
            </a:r>
            <a:endParaRPr lang="zh-CN" altLang="en-US" sz="2800" spc="-1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735F870-D197-D6D2-C31C-E0B4006E3F14}"/>
                  </a:ext>
                </a:extLst>
              </p:cNvPr>
              <p:cNvSpPr txBox="1"/>
              <p:nvPr/>
            </p:nvSpPr>
            <p:spPr>
              <a:xfrm>
                <a:off x="701040" y="4461593"/>
                <a:ext cx="287457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For a particular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800" b="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: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735F870-D197-D6D2-C31C-E0B4006E3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" y="4461593"/>
                <a:ext cx="2874579" cy="523220"/>
              </a:xfrm>
              <a:prstGeom prst="rect">
                <a:avLst/>
              </a:prstGeom>
              <a:blipFill>
                <a:blip r:embed="rId6"/>
                <a:stretch>
                  <a:fillRect l="-4237" t="-11628" r="-2331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>
            <a:extLst>
              <a:ext uri="{FF2B5EF4-FFF2-40B4-BE49-F238E27FC236}">
                <a16:creationId xmlns:a16="http://schemas.microsoft.com/office/drawing/2014/main" id="{00DAA297-E490-232D-5C8D-2DD546D60A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7266" y="5808292"/>
            <a:ext cx="925812" cy="92581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A02877B-0239-2324-B86A-D0C5EF1A33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73893" y="5808292"/>
            <a:ext cx="925812" cy="9258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4B4BE418-82A8-D5B1-39DF-A245BC039923}"/>
                  </a:ext>
                </a:extLst>
              </p:cNvPr>
              <p:cNvSpPr/>
              <p:nvPr/>
            </p:nvSpPr>
            <p:spPr>
              <a:xfrm>
                <a:off x="3622529" y="5839565"/>
                <a:ext cx="1506231" cy="898876"/>
              </a:xfrm>
              <a:prstGeom prst="round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effectLst>
                <a:innerShdw blurRad="114300">
                  <a:schemeClr val="bg1"/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2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zh-CN" altLang="en-US" sz="2800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4B4BE418-82A8-D5B1-39DF-A245BC0399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529" y="5839565"/>
                <a:ext cx="1506231" cy="898876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innerShdw blurRad="114300">
                  <a:schemeClr val="bg1"/>
                </a:inn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10A4C6EF-368C-F07E-EF53-8C668E094392}"/>
              </a:ext>
            </a:extLst>
          </p:cNvPr>
          <p:cNvCxnSpPr>
            <a:cxnSpLocks/>
          </p:cNvCxnSpPr>
          <p:nvPr/>
        </p:nvCxnSpPr>
        <p:spPr>
          <a:xfrm flipH="1">
            <a:off x="2522036" y="6289003"/>
            <a:ext cx="989786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59366D77-C8F5-AE80-6C14-02FF08BF58C2}"/>
              </a:ext>
            </a:extLst>
          </p:cNvPr>
          <p:cNvCxnSpPr>
            <a:cxnSpLocks/>
          </p:cNvCxnSpPr>
          <p:nvPr/>
        </p:nvCxnSpPr>
        <p:spPr>
          <a:xfrm flipH="1">
            <a:off x="5303336" y="6298134"/>
            <a:ext cx="989786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0BCE41AB-E54C-7958-9550-A71D613B8BDD}"/>
              </a:ext>
            </a:extLst>
          </p:cNvPr>
          <p:cNvCxnSpPr>
            <a:cxnSpLocks/>
          </p:cNvCxnSpPr>
          <p:nvPr/>
        </p:nvCxnSpPr>
        <p:spPr>
          <a:xfrm flipH="1">
            <a:off x="7394905" y="6271198"/>
            <a:ext cx="1710532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图片 25">
            <a:extLst>
              <a:ext uri="{FF2B5EF4-FFF2-40B4-BE49-F238E27FC236}">
                <a16:creationId xmlns:a16="http://schemas.microsoft.com/office/drawing/2014/main" id="{7C8EFCE0-B383-1A15-7B87-555D138145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8211" y="5839565"/>
            <a:ext cx="925812" cy="9258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C726B923-1984-685C-27A2-82F976164C9F}"/>
                  </a:ext>
                </a:extLst>
              </p:cNvPr>
              <p:cNvSpPr txBox="1"/>
              <p:nvPr/>
            </p:nvSpPr>
            <p:spPr>
              <a:xfrm>
                <a:off x="2292070" y="5375298"/>
                <a:ext cx="46382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C726B923-1984-685C-27A2-82F976164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070" y="5375298"/>
                <a:ext cx="46382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3EB83E47-DEAB-3B90-767A-DD2E14E96588}"/>
                  </a:ext>
                </a:extLst>
              </p:cNvPr>
              <p:cNvSpPr txBox="1"/>
              <p:nvPr/>
            </p:nvSpPr>
            <p:spPr>
              <a:xfrm>
                <a:off x="7324023" y="5513036"/>
                <a:ext cx="102235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3EB83E47-DEAB-3B90-767A-DD2E14E96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023" y="5513036"/>
                <a:ext cx="1022350" cy="523220"/>
              </a:xfrm>
              <a:prstGeom prst="rect">
                <a:avLst/>
              </a:prstGeom>
              <a:blipFill>
                <a:blip r:embed="rId11"/>
                <a:stretch>
                  <a:fillRect r="-29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F5166B3-2D2C-18A8-C431-181B843F3577}"/>
                  </a:ext>
                </a:extLst>
              </p:cNvPr>
              <p:cNvSpPr txBox="1"/>
              <p:nvPr/>
            </p:nvSpPr>
            <p:spPr>
              <a:xfrm>
                <a:off x="10071456" y="5513036"/>
                <a:ext cx="46382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F5166B3-2D2C-18A8-C431-181B843F3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1456" y="5513036"/>
                <a:ext cx="463822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37972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46A8A-5CB9-B337-7641-130BE3DEA494}"/>
              </a:ext>
            </a:extLst>
          </p:cNvPr>
          <p:cNvSpPr txBox="1">
            <a:spLocks/>
          </p:cNvSpPr>
          <p:nvPr/>
        </p:nvSpPr>
        <p:spPr>
          <a:xfrm>
            <a:off x="1628273" y="2940398"/>
            <a:ext cx="8935453" cy="977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Calibri Light" panose="020F0302020204030204" pitchFamily="34" charset="0"/>
                <a:ea typeface="CMU Sans Serif" panose="02000603000000000000" pitchFamily="2" charset="0"/>
                <a:cs typeface="Calibri Light" panose="020F0302020204030204" pitchFamily="34" charset="0"/>
              </a:rPr>
              <a:t>Part 5: Training and Inference</a:t>
            </a:r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5321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2">
            <a:extLst>
              <a:ext uri="{FF2B5EF4-FFF2-40B4-BE49-F238E27FC236}">
                <a16:creationId xmlns:a16="http://schemas.microsoft.com/office/drawing/2014/main" id="{3A3DCACF-56CC-E6FA-7928-9F3CFA74C7D1}"/>
              </a:ext>
            </a:extLst>
          </p:cNvPr>
          <p:cNvSpPr txBox="1">
            <a:spLocks/>
          </p:cNvSpPr>
          <p:nvPr/>
        </p:nvSpPr>
        <p:spPr>
          <a:xfrm>
            <a:off x="274319" y="212682"/>
            <a:ext cx="5150609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Training in Image Prediction</a:t>
            </a:r>
            <a:endParaRPr lang="zh-CN" altLang="en-US" sz="3600" spc="-1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10E5DA7-7571-E778-95AA-4F6C78A6A405}"/>
                  </a:ext>
                </a:extLst>
              </p:cNvPr>
              <p:cNvSpPr txBox="1"/>
              <p:nvPr/>
            </p:nvSpPr>
            <p:spPr>
              <a:xfrm>
                <a:off x="1874980" y="1176652"/>
                <a:ext cx="8442040" cy="45046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Repeat:</a:t>
                </a:r>
              </a:p>
              <a:p>
                <a:r>
                  <a:rPr lang="en-US" altLang="zh-CN" sz="2800" b="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	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800" b="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from training dataset</a:t>
                </a:r>
              </a:p>
              <a:p>
                <a:endParaRPr lang="en-US" altLang="zh-CN" sz="2800" b="0" spc="-10" dirty="0">
                  <a:solidFill>
                    <a:schemeClr val="tx1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r>
                  <a:rPr lang="en-US" altLang="zh-CN" sz="2800" spc="-1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	</a:t>
                </a:r>
                <a:r>
                  <a:rPr lang="en-US" altLang="zh-CN" sz="2800" b="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Pick </a:t>
                </a:r>
                <a14:m>
                  <m:oMath xmlns:m="http://schemas.openxmlformats.org/officeDocument/2006/math">
                    <m:r>
                      <a:rPr lang="en-US" altLang="zh-CN" sz="2800" b="0" i="1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𝑡</m:t>
                    </m:r>
                  </m:oMath>
                </a14:m>
                <a:r>
                  <a:rPr lang="en-US" altLang="zh-CN" sz="2800" b="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Uniform</m:t>
                    </m:r>
                    <m:r>
                      <a:rPr lang="en-US" altLang="zh-CN" sz="2800" b="0" i="1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[1,</m:t>
                    </m:r>
                    <m:r>
                      <a:rPr lang="en-US" altLang="zh-CN" sz="2800" b="0" i="1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𝑇</m:t>
                    </m:r>
                    <m:r>
                      <a:rPr lang="en-US" altLang="zh-CN" sz="2800" b="0" i="1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]</m:t>
                    </m:r>
                  </m:oMath>
                </a14:m>
                <a:endParaRPr lang="en-US" altLang="zh-CN" sz="2800" b="0" spc="-10" dirty="0">
                  <a:solidFill>
                    <a:schemeClr val="tx1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endParaRPr lang="en-US" altLang="zh-CN" sz="2800" i="1" spc="-10" dirty="0">
                  <a:latin typeface="Cambria Math" panose="02040503050406030204" pitchFamily="18" charset="0"/>
                  <a:cs typeface="Calibri Light" panose="020F0302020204030204" pitchFamily="34" charset="0"/>
                </a:endParaRPr>
              </a:p>
              <a:p>
                <a:r>
                  <a:rPr lang="en-US" altLang="zh-CN" sz="2800" i="1" spc="-1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libri Light" panose="020F0302020204030204" pitchFamily="34" charset="0"/>
                  </a:rPr>
                  <a:t> </a:t>
                </a:r>
                <a:r>
                  <a:rPr lang="en-US" altLang="zh-CN" sz="2800" i="1" spc="-10" dirty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	</a:t>
                </a:r>
                <a:r>
                  <a:rPr lang="en-US" altLang="zh-CN" sz="2800" spc="-1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Draw a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sub>
                    </m:sSub>
                    <m:r>
                      <a:rPr lang="en-US" altLang="zh-CN" sz="2800" b="0" i="1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~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ar-AE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zh-CN" altLang="ar-AE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sub>
                    </m:sSub>
                    <m:r>
                      <a:rPr lang="en-US" altLang="zh-CN" sz="2800" spc="-10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|</m:t>
                    </m:r>
                    <m:rad>
                      <m:radPr>
                        <m:degHide m:val="on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  <m:sSub>
                      <m:sSubPr>
                        <m:ctrlPr>
                          <a:rPr lang="en-US" altLang="zh-CN" sz="28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zh-CN" sz="2800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,</m:t>
                    </m:r>
                    <m:rad>
                      <m:radPr>
                        <m:degHide m:val="on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  <m:r>
                      <a:rPr lang="en-US" altLang="zh-CN" sz="2800" b="1"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800" spc="-1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endParaRPr lang="en-US" altLang="zh-CN" sz="2800" spc="-1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r>
                  <a:rPr lang="en-US" altLang="zh-CN" sz="2800" spc="-1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	Take gradient descent step on: </a:t>
                </a:r>
              </a:p>
              <a:p>
                <a:endParaRPr lang="en-US" altLang="zh-CN" sz="2800" spc="-1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algn="ctr"/>
                <a:r>
                  <a:rPr lang="en-US" altLang="zh-CN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zh-CN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zh-CN" sz="2800" dirty="0"/>
                          <m:t> 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8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spc="-1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	</a:t>
                </a:r>
                <a:endParaRPr lang="zh-CN" altLang="en-US" sz="2800" spc="-1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10E5DA7-7571-E778-95AA-4F6C78A6A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980" y="1176652"/>
                <a:ext cx="8442040" cy="4504695"/>
              </a:xfrm>
              <a:prstGeom prst="rect">
                <a:avLst/>
              </a:prstGeom>
              <a:blipFill>
                <a:blip r:embed="rId3"/>
                <a:stretch>
                  <a:fillRect l="-1517" t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79B07E6C-FF4E-994C-F89C-BCF8E9ACF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1208" y="3215802"/>
            <a:ext cx="925812" cy="92581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37E232B-F70A-D2EE-B75D-40A550278B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6931" y="1399615"/>
            <a:ext cx="925812" cy="9258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799F5DF-49B4-99D1-E412-4DCFCF593FBA}"/>
                  </a:ext>
                </a:extLst>
              </p:cNvPr>
              <p:cNvSpPr txBox="1"/>
              <p:nvPr/>
            </p:nvSpPr>
            <p:spPr>
              <a:xfrm>
                <a:off x="9633134" y="4058976"/>
                <a:ext cx="44196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799F5DF-49B4-99D1-E412-4DCFCF593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3134" y="4058976"/>
                <a:ext cx="44196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42AC82E-66A9-C0CD-CE8F-78B3BA65D8D5}"/>
                  </a:ext>
                </a:extLst>
              </p:cNvPr>
              <p:cNvSpPr txBox="1"/>
              <p:nvPr/>
            </p:nvSpPr>
            <p:spPr>
              <a:xfrm>
                <a:off x="7268857" y="2325427"/>
                <a:ext cx="44196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42AC82E-66A9-C0CD-CE8F-78B3BA65D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857" y="2325427"/>
                <a:ext cx="44196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4089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2">
            <a:extLst>
              <a:ext uri="{FF2B5EF4-FFF2-40B4-BE49-F238E27FC236}">
                <a16:creationId xmlns:a16="http://schemas.microsoft.com/office/drawing/2014/main" id="{3A3DCACF-56CC-E6FA-7928-9F3CFA74C7D1}"/>
              </a:ext>
            </a:extLst>
          </p:cNvPr>
          <p:cNvSpPr txBox="1">
            <a:spLocks/>
          </p:cNvSpPr>
          <p:nvPr/>
        </p:nvSpPr>
        <p:spPr>
          <a:xfrm>
            <a:off x="274319" y="212682"/>
            <a:ext cx="9071480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Training in Image Prediction (Batch Version)</a:t>
            </a:r>
            <a:endParaRPr lang="zh-CN" altLang="en-US" sz="3600" spc="-1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10E5DA7-7571-E778-95AA-4F6C78A6A405}"/>
                  </a:ext>
                </a:extLst>
              </p:cNvPr>
              <p:cNvSpPr txBox="1"/>
              <p:nvPr/>
            </p:nvSpPr>
            <p:spPr>
              <a:xfrm>
                <a:off x="1696869" y="1272727"/>
                <a:ext cx="10021282" cy="49549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Repeat:</a:t>
                </a:r>
              </a:p>
              <a:p>
                <a:r>
                  <a:rPr lang="en-US" altLang="zh-CN" sz="2800" b="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	Pick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0" i="1" smtClean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800" b="0" i="1" smtClean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800" b="0" i="1" smtClean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,⋯,</m:t>
                    </m:r>
                    <m:sSubSup>
                      <m:sSubSup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b="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from training dataset</a:t>
                </a:r>
              </a:p>
              <a:p>
                <a:endParaRPr lang="en-US" altLang="zh-CN" sz="2800" b="0" spc="-10" dirty="0">
                  <a:solidFill>
                    <a:schemeClr val="tx1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r>
                  <a:rPr lang="en-US" altLang="zh-CN" sz="2800" spc="-1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	</a:t>
                </a:r>
                <a:r>
                  <a:rPr lang="en-US" altLang="zh-CN" sz="2800" b="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Pick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sz="2800" i="1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800" b="0" i="1" smtClean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800" b="0" i="1" spc="-1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800" b="0" i="1" spc="-1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altLang="zh-CN" sz="2800" b="0" i="1" spc="-1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</m:t>
                        </m:r>
                      </m:sup>
                    </m:sSup>
                    <m:r>
                      <a:rPr lang="en-US" altLang="zh-CN" sz="2800" b="0" i="1" spc="-1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,</m:t>
                    </m:r>
                    <m:sSup>
                      <m:sSupPr>
                        <m:ctrlPr>
                          <a:rPr lang="en-US" altLang="zh-CN" sz="2800" b="0" i="1" spc="-1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,⋯,</m:t>
                    </m:r>
                    <m:sSup>
                      <m:sSup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b="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pc="-10" dirty="0" smtClean="0"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800" spc="-10"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altLang="zh-CN" sz="2800" spc="-10"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800" spc="-10">
                        <a:latin typeface="Cambria Math" panose="02040503050406030204" pitchFamily="18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altLang="zh-CN" sz="2800" spc="-10" dirty="0">
                        <a:latin typeface="Cambria Math" panose="02040503050406030204" pitchFamily="18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m:t>Uniform</m:t>
                    </m:r>
                    <m:r>
                      <a:rPr lang="en-US" altLang="zh-CN" sz="2800" spc="-10" dirty="0">
                        <a:latin typeface="Cambria Math" panose="02040503050406030204" pitchFamily="18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m:t>[1,</m:t>
                    </m:r>
                    <m:r>
                      <a:rPr lang="en-US" altLang="zh-CN" sz="2800" spc="-10" dirty="0">
                        <a:latin typeface="Cambria Math" panose="02040503050406030204" pitchFamily="18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m:t>𝑇</m:t>
                    </m:r>
                    <m:r>
                      <a:rPr lang="en-US" altLang="zh-CN" sz="2800" spc="-10" dirty="0">
                        <a:latin typeface="Cambria Math" panose="02040503050406030204" pitchFamily="18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m:t>]</m:t>
                    </m:r>
                  </m:oMath>
                </a14:m>
                <a:r>
                  <a:rPr lang="en-US" altLang="zh-CN" sz="2800" spc="-1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zh-CN" sz="2800" spc="-10">
                        <a:latin typeface="Cambria Math" panose="02040503050406030204" pitchFamily="18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m:t>𝑛</m:t>
                    </m:r>
                  </m:oMath>
                </a14:m>
                <a:r>
                  <a:rPr lang="en-US" altLang="zh-CN" sz="2800" spc="-1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CN" sz="2800" spc="-10">
                        <a:latin typeface="Cambria Math" panose="02040503050406030204" pitchFamily="18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m:t>1:</m:t>
                    </m:r>
                    <m:r>
                      <a:rPr lang="en-US" altLang="zh-CN" sz="2800" spc="-10">
                        <a:latin typeface="Cambria Math" panose="02040503050406030204" pitchFamily="18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m:t>𝑇</m:t>
                    </m:r>
                  </m:oMath>
                </a14:m>
                <a:endParaRPr lang="en-US" altLang="zh-CN" sz="2800" spc="-1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endParaRPr lang="en-US" altLang="zh-CN" sz="2800" i="1" spc="-10" dirty="0">
                  <a:latin typeface="Cambria Math" panose="02040503050406030204" pitchFamily="18" charset="0"/>
                  <a:cs typeface="Calibri Light" panose="020F0302020204030204" pitchFamily="34" charset="0"/>
                </a:endParaRPr>
              </a:p>
              <a:p>
                <a:r>
                  <a:rPr lang="en-US" altLang="zh-CN" sz="2800" i="1" spc="-1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libri Light" panose="020F0302020204030204" pitchFamily="34" charset="0"/>
                  </a:rPr>
                  <a:t> </a:t>
                </a:r>
                <a:r>
                  <a:rPr lang="en-US" altLang="zh-CN" sz="2800" i="1" spc="-10" dirty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	</a:t>
                </a:r>
                <a:r>
                  <a:rPr lang="en-US" altLang="zh-CN" sz="2800" spc="-1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Draw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pc="-10" dirty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800" i="1" spc="-10" dirty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b="0" i="1" spc="-10" dirty="0" smtClean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800" b="0" i="1" spc="-10" dirty="0" smtClean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altLang="zh-CN" sz="2800" spc="-1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, </a:t>
                </a:r>
                <a:r>
                  <a:rPr lang="en-US" altLang="zh-CN" sz="280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zh-CN" sz="2800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CN" sz="2800" b="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samples:</a:t>
                </a:r>
              </a:p>
              <a:p>
                <a:pPr algn="ctr"/>
                <a:r>
                  <a:rPr lang="en-US" altLang="zh-CN" sz="280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pc="-1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800" b="0" i="1" spc="-1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b="0" i="1" spc="-1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800" b="0" i="1" spc="-1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~</m:t>
                    </m:r>
                    <m:r>
                      <a:rPr lang="en-US" altLang="zh-C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altLang="zh-CN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sSup>
                              <m:sSupPr>
                                <m:ctrlPr>
                                  <a:rPr lang="en-US" altLang="zh-CN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CN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sub>
                        </m:sSub>
                      </m:e>
                    </m:rad>
                    <m:sSubSup>
                      <m:sSubSupPr>
                        <m:ctrlPr>
                          <a:rPr lang="en-US" altLang="zh-C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r>
                          <a:rPr lang="en-US" altLang="zh-C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0</m:t>
                        </m:r>
                      </m:sub>
                      <m:sup>
                        <m:r>
                          <a:rPr lang="en-US" altLang="zh-C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𝑛</m:t>
                        </m:r>
                      </m:sup>
                    </m:sSubSup>
                    <m:r>
                      <a:rPr lang="en-US" altLang="zh-CN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,</m:t>
                    </m:r>
                    <m:rad>
                      <m:radPr>
                        <m:degHide m:val="on"/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sSup>
                              <m:sSupPr>
                                <m:ctrlPr>
                                  <a:rPr lang="en-US" altLang="zh-CN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CN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sub>
                        </m:sSub>
                      </m:e>
                    </m:rad>
                    <m:r>
                      <a:rPr lang="en-US" altLang="zh-CN" sz="2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US" altLang="zh-CN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800" spc="-1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endParaRPr lang="en-US" altLang="zh-CN" sz="2800" spc="-1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r>
                  <a:rPr lang="en-US" altLang="zh-CN" sz="2800" spc="-1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	Take gradient descent step on: </a:t>
                </a:r>
              </a:p>
              <a:p>
                <a:endParaRPr lang="en-US" altLang="zh-CN" sz="2800" spc="-1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algn="ctr"/>
                <a:r>
                  <a:rPr lang="en-US" altLang="zh-CN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zh-CN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800" i="1" spc="-10" dirty="0">
                                    <a:solidFill>
                                      <a:srgbClr val="2818B5"/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i="1" spc="-10" dirty="0">
                                    <a:solidFill>
                                      <a:srgbClr val="2818B5"/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sz="2800" b="0" i="1" spc="-10" dirty="0" smtClean="0">
                                    <a:solidFill>
                                      <a:srgbClr val="2818B5"/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1:</m:t>
                                </m:r>
                                <m:r>
                                  <a:rPr lang="en-US" altLang="zh-CN" sz="2800" b="0" i="1" spc="-10" dirty="0" smtClean="0">
                                    <a:solidFill>
                                      <a:srgbClr val="2818B5"/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𝑁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zh-CN" sz="2800" dirty="0"/>
                          <m:t> </m:t>
                        </m:r>
                        <m:sSubSup>
                          <m:sSubSupPr>
                            <m:ctrlPr>
                              <a:rPr lang="en-US" altLang="zh-CN" sz="2800" b="0" i="1" smtClean="0">
                                <a:solidFill>
                                  <a:srgbClr val="2818B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i="1">
                                <a:solidFill>
                                  <a:srgbClr val="2818B5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solidFill>
                                  <a:srgbClr val="2818B5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2800" b="0" i="1" smtClean="0">
                                <a:solidFill>
                                  <a:srgbClr val="2818B5"/>
                                </a:solidFill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800" b="0" i="1" smtClean="0">
                                <a:solidFill>
                                  <a:srgbClr val="2818B5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bSup>
                        <m:r>
                          <a:rPr lang="en-US" altLang="zh-CN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8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spc="-1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	</a:t>
                </a:r>
                <a:endParaRPr lang="zh-CN" altLang="en-US" sz="2800" spc="-1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10E5DA7-7571-E778-95AA-4F6C78A6A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869" y="1272727"/>
                <a:ext cx="10021282" cy="4954946"/>
              </a:xfrm>
              <a:prstGeom prst="rect">
                <a:avLst/>
              </a:prstGeom>
              <a:blipFill>
                <a:blip r:embed="rId3"/>
                <a:stretch>
                  <a:fillRect l="-1217" t="-1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464AD8A8-3249-DEC4-896B-15638FE51616}"/>
              </a:ext>
            </a:extLst>
          </p:cNvPr>
          <p:cNvSpPr txBox="1"/>
          <p:nvPr/>
        </p:nvSpPr>
        <p:spPr>
          <a:xfrm>
            <a:off x="4810205" y="1021800"/>
            <a:ext cx="1650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batch size</a:t>
            </a:r>
            <a:endParaRPr lang="zh-CN" alt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1D657BB9-E948-9A74-0A78-FEF3FCEA800B}"/>
              </a:ext>
            </a:extLst>
          </p:cNvPr>
          <p:cNvCxnSpPr>
            <a:cxnSpLocks/>
          </p:cNvCxnSpPr>
          <p:nvPr/>
        </p:nvCxnSpPr>
        <p:spPr>
          <a:xfrm flipH="1">
            <a:off x="3913135" y="1360075"/>
            <a:ext cx="897070" cy="36989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9399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2">
                <a:extLst>
                  <a:ext uri="{FF2B5EF4-FFF2-40B4-BE49-F238E27FC236}">
                    <a16:creationId xmlns:a16="http://schemas.microsoft.com/office/drawing/2014/main" id="{3A3DCACF-56CC-E6FA-7928-9F3CFA74C7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4319" y="240382"/>
                <a:ext cx="3581401" cy="511422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b="0" i="0" kern="1200">
                    <a:solidFill>
                      <a:schemeClr val="tx1"/>
                    </a:solidFill>
                    <a:latin typeface="Calibri Light"/>
                    <a:ea typeface="+mj-ea"/>
                    <a:cs typeface="Calibri Light"/>
                  </a:defRPr>
                </a:lvl1pPr>
              </a:lstStyle>
              <a:p>
                <a:r>
                  <a:rPr lang="en-US" altLang="zh-CN" sz="3600" spc="-10" dirty="0">
                    <a:cs typeface="Calibri Light" panose="020F0302020204030204" pitchFamily="34" charset="0"/>
                  </a:rPr>
                  <a:t>Recall: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3600" b="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3600" b="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CN" sz="36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36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36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36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  <m:r>
                              <a:rPr lang="en-US" altLang="zh-CN" sz="36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3600" b="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36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36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36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sz="3600" spc="-1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5" name="object 2">
                <a:extLst>
                  <a:ext uri="{FF2B5EF4-FFF2-40B4-BE49-F238E27FC236}">
                    <a16:creationId xmlns:a16="http://schemas.microsoft.com/office/drawing/2014/main" id="{3A3DCACF-56CC-E6FA-7928-9F3CFA74C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9" y="240382"/>
                <a:ext cx="3581401" cy="511422"/>
              </a:xfrm>
              <a:prstGeom prst="rect">
                <a:avLst/>
              </a:prstGeom>
              <a:blipFill>
                <a:blip r:embed="rId3"/>
                <a:stretch>
                  <a:fillRect l="-7653" t="-34524" b="-5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6195DB99-D5D4-AB1E-2511-269C166508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9897" y="2261394"/>
                <a:ext cx="8244090" cy="2350580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b="0" i="0" kern="1200">
                    <a:solidFill>
                      <a:schemeClr val="tx1"/>
                    </a:solidFill>
                    <a:latin typeface="Calibri Light"/>
                    <a:ea typeface="+mj-ea"/>
                    <a:cs typeface="Calibri Light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800" b="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  <m:r>
                              <a:rPr lang="en-US" altLang="zh-CN" sz="28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800" b="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CN" sz="2800" b="0" i="1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),</m:t>
                    </m:r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800" b="1"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US" altLang="zh-CN" sz="2800" spc="-10" dirty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)</a:t>
                </a:r>
              </a:p>
              <a:p>
                <a:endParaRPr lang="en-US" altLang="zh-CN" sz="2800" spc="-10" dirty="0">
                  <a:latin typeface="Cambria Math" panose="02040503050406030204" pitchFamily="18" charset="0"/>
                  <a:cs typeface="Calibri Light" panose="020F03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800" b="0" i="1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→</m:t>
                    </m:r>
                    <m:sSub>
                      <m:sSubPr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−1</m:t>
                        </m:r>
                      </m:sub>
                    </m:sSub>
                    <m:r>
                      <a:rPr lang="en-US" altLang="zh-CN" sz="2800" b="0" i="1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2800" spc="-10" dirty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 	where</a:t>
                </a:r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altLang="zh-CN" sz="2800" spc="-10" dirty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sz="2800" b="1"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US" altLang="zh-CN" sz="2800" spc="-10" dirty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)</a:t>
                </a:r>
              </a:p>
              <a:p>
                <a:endParaRPr lang="en-US" altLang="zh-CN" sz="2800" spc="-10" dirty="0">
                  <a:latin typeface="Cambria Math" panose="02040503050406030204" pitchFamily="18" charset="0"/>
                  <a:cs typeface="Calibri Light" panose="020F03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800" b="0" i="1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              =</m:t>
                    </m:r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  <m:d>
                          <m:d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rad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CN" sz="2800" spc="-10" dirty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6195DB99-D5D4-AB1E-2511-269C16650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897" y="2261394"/>
                <a:ext cx="8244090" cy="2350580"/>
              </a:xfrm>
              <a:prstGeom prst="rect">
                <a:avLst/>
              </a:prstGeom>
              <a:blipFill>
                <a:blip r:embed="rId4"/>
                <a:stretch>
                  <a:fillRect t="-51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: 圆角 3">
            <a:extLst>
              <a:ext uri="{FF2B5EF4-FFF2-40B4-BE49-F238E27FC236}">
                <a16:creationId xmlns:a16="http://schemas.microsoft.com/office/drawing/2014/main" id="{91C0A33C-F363-CD6A-4956-12224DC31598}"/>
              </a:ext>
            </a:extLst>
          </p:cNvPr>
          <p:cNvSpPr/>
          <p:nvPr/>
        </p:nvSpPr>
        <p:spPr>
          <a:xfrm>
            <a:off x="3486758" y="3847745"/>
            <a:ext cx="6817229" cy="76422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71521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2">
            <a:extLst>
              <a:ext uri="{FF2B5EF4-FFF2-40B4-BE49-F238E27FC236}">
                <a16:creationId xmlns:a16="http://schemas.microsoft.com/office/drawing/2014/main" id="{3A3DCACF-56CC-E6FA-7928-9F3CFA74C7D1}"/>
              </a:ext>
            </a:extLst>
          </p:cNvPr>
          <p:cNvSpPr txBox="1">
            <a:spLocks/>
          </p:cNvSpPr>
          <p:nvPr/>
        </p:nvSpPr>
        <p:spPr>
          <a:xfrm>
            <a:off x="274319" y="212682"/>
            <a:ext cx="5585461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Inference in Image Prediction </a:t>
            </a:r>
            <a:endParaRPr lang="zh-CN" altLang="en-US" sz="3600" spc="-1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10E5DA7-7571-E778-95AA-4F6C78A6A405}"/>
                  </a:ext>
                </a:extLst>
              </p:cNvPr>
              <p:cNvSpPr txBox="1"/>
              <p:nvPr/>
            </p:nvSpPr>
            <p:spPr>
              <a:xfrm>
                <a:off x="737224" y="1705739"/>
                <a:ext cx="10965182" cy="3446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Sample a Noise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2800" spc="-10" dirty="0"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i="1" spc="-10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~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altLang="zh-CN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𝐈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800" b="0" spc="-10" dirty="0">
                  <a:solidFill>
                    <a:schemeClr val="tx1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endParaRPr lang="en-US" altLang="zh-CN" sz="2800" b="0" spc="-10" dirty="0">
                  <a:solidFill>
                    <a:schemeClr val="tx1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r>
                  <a:rPr lang="en-US" altLang="zh-CN" sz="2800" b="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	Repeat from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2800" b="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2800" b="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:</a:t>
                </a:r>
              </a:p>
              <a:p>
                <a:endParaRPr lang="en-US" altLang="zh-CN" sz="2800" spc="-1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r>
                  <a:rPr lang="en-US" altLang="zh-CN" sz="2800" b="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	Up</a:t>
                </a:r>
                <a:r>
                  <a:rPr lang="en-US" altLang="zh-CN" sz="2800" spc="-1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date according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altLang="zh-CN" sz="2800" b="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800" b="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  <m:r>
                              <a:rPr lang="en-US" altLang="zh-CN" sz="28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800" b="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800" b="0" spc="-10" dirty="0">
                  <a:solidFill>
                    <a:schemeClr val="tx1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r>
                  <a:rPr lang="en-US" altLang="zh-CN" sz="2800" spc="-1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	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2800" i="1" spc="-10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  <m:d>
                          <m:d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rad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CN" sz="2800" spc="-10" dirty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 </a:t>
                </a:r>
                <a:r>
                  <a:rPr lang="en-US" altLang="zh-CN" sz="2800" spc="-1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	</a:t>
                </a:r>
                <a:endParaRPr lang="zh-CN" altLang="en-US" sz="2800" spc="-1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10E5DA7-7571-E778-95AA-4F6C78A6A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24" y="1705739"/>
                <a:ext cx="10965182" cy="3446521"/>
              </a:xfrm>
              <a:prstGeom prst="rect">
                <a:avLst/>
              </a:prstGeom>
              <a:blipFill>
                <a:blip r:embed="rId3"/>
                <a:stretch>
                  <a:fillRect l="-1167" t="-17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8CBDF78B-2C04-6686-FA70-216DD06D5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6909" y="1239673"/>
            <a:ext cx="925812" cy="9258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6028AF3-32B1-7D4E-8122-A636570555F3}"/>
                  </a:ext>
                </a:extLst>
              </p:cNvPr>
              <p:cNvSpPr txBox="1"/>
              <p:nvPr/>
            </p:nvSpPr>
            <p:spPr>
              <a:xfrm>
                <a:off x="5998835" y="2031572"/>
                <a:ext cx="44196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6028AF3-32B1-7D4E-8122-A63657055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835" y="2031572"/>
                <a:ext cx="44196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D5B6A0FC-0BC0-4AA7-D9E5-EEE892F0AA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2926" y="5076060"/>
            <a:ext cx="925812" cy="9258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2733909-B774-EB47-A020-64B7B44DBF99}"/>
                  </a:ext>
                </a:extLst>
              </p:cNvPr>
              <p:cNvSpPr txBox="1"/>
              <p:nvPr/>
            </p:nvSpPr>
            <p:spPr>
              <a:xfrm>
                <a:off x="2204852" y="5919234"/>
                <a:ext cx="44196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2733909-B774-EB47-A020-64B7B44DB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852" y="5919234"/>
                <a:ext cx="44196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229B9BC-D208-A481-9D22-E2A167C3CB74}"/>
                  </a:ext>
                </a:extLst>
              </p:cNvPr>
              <p:cNvSpPr txBox="1"/>
              <p:nvPr/>
            </p:nvSpPr>
            <p:spPr>
              <a:xfrm>
                <a:off x="4949208" y="5919234"/>
                <a:ext cx="44196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229B9BC-D208-A481-9D22-E2A167C3C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208" y="5919234"/>
                <a:ext cx="44196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A8863444-1B6F-3002-C955-402B2D2B33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1399" y="5074214"/>
            <a:ext cx="923067" cy="9230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CCB57D4-1A71-D234-1368-3C3D19F657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03262" y="5071469"/>
            <a:ext cx="925812" cy="9258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5CC59FC-FCBE-B60D-D812-29E45C46BCB1}"/>
                  </a:ext>
                </a:extLst>
              </p:cNvPr>
              <p:cNvSpPr txBox="1"/>
              <p:nvPr/>
            </p:nvSpPr>
            <p:spPr>
              <a:xfrm>
                <a:off x="9545188" y="5919234"/>
                <a:ext cx="44196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5CC59FC-FCBE-B60D-D812-29E45C46B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5188" y="5919234"/>
                <a:ext cx="44196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15B72297-5CAA-EECF-D6F6-4BF11630120F}"/>
              </a:ext>
            </a:extLst>
          </p:cNvPr>
          <p:cNvSpPr/>
          <p:nvPr/>
        </p:nvSpPr>
        <p:spPr>
          <a:xfrm>
            <a:off x="9682336" y="4488180"/>
            <a:ext cx="304812" cy="451940"/>
          </a:xfrm>
          <a:prstGeom prst="roundRect">
            <a:avLst/>
          </a:prstGeom>
          <a:noFill/>
          <a:ln w="28575">
            <a:solidFill>
              <a:srgbClr val="2818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A670812-D48D-ACB2-D9C7-DB982A7EB7D6}"/>
              </a:ext>
            </a:extLst>
          </p:cNvPr>
          <p:cNvSpPr txBox="1"/>
          <p:nvPr/>
        </p:nvSpPr>
        <p:spPr>
          <a:xfrm>
            <a:off x="8097084" y="3823522"/>
            <a:ext cx="31705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2818B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Generation Diversity</a:t>
            </a:r>
            <a:endParaRPr lang="zh-CN" altLang="en-US" sz="2800" dirty="0">
              <a:solidFill>
                <a:srgbClr val="2818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506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2">
            <a:extLst>
              <a:ext uri="{FF2B5EF4-FFF2-40B4-BE49-F238E27FC236}">
                <a16:creationId xmlns:a16="http://schemas.microsoft.com/office/drawing/2014/main" id="{3A3DCACF-56CC-E6FA-7928-9F3CFA74C7D1}"/>
              </a:ext>
            </a:extLst>
          </p:cNvPr>
          <p:cNvSpPr txBox="1">
            <a:spLocks/>
          </p:cNvSpPr>
          <p:nvPr/>
        </p:nvSpPr>
        <p:spPr>
          <a:xfrm>
            <a:off x="274319" y="212682"/>
            <a:ext cx="4495801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Add Noise in Generation</a:t>
            </a:r>
            <a:endParaRPr lang="zh-CN" altLang="en-US" sz="3600" spc="-1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" name="直接箭头连接符 1">
            <a:extLst>
              <a:ext uri="{FF2B5EF4-FFF2-40B4-BE49-F238E27FC236}">
                <a16:creationId xmlns:a16="http://schemas.microsoft.com/office/drawing/2014/main" id="{76F5EFAF-FA34-AAA2-6FBD-5A603EF35F39}"/>
              </a:ext>
            </a:extLst>
          </p:cNvPr>
          <p:cNvCxnSpPr>
            <a:cxnSpLocks/>
          </p:cNvCxnSpPr>
          <p:nvPr/>
        </p:nvCxnSpPr>
        <p:spPr>
          <a:xfrm flipH="1">
            <a:off x="2036896" y="2167523"/>
            <a:ext cx="4615375" cy="1468037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2762D894-EDD8-E3CF-4778-B2C84B9A9341}"/>
              </a:ext>
            </a:extLst>
          </p:cNvPr>
          <p:cNvCxnSpPr>
            <a:cxnSpLocks/>
          </p:cNvCxnSpPr>
          <p:nvPr/>
        </p:nvCxnSpPr>
        <p:spPr>
          <a:xfrm flipH="1">
            <a:off x="2036896" y="3696520"/>
            <a:ext cx="4714424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0E2C110B-A76B-9816-D739-5B896D540FD8}"/>
              </a:ext>
            </a:extLst>
          </p:cNvPr>
          <p:cNvCxnSpPr>
            <a:cxnSpLocks/>
          </p:cNvCxnSpPr>
          <p:nvPr/>
        </p:nvCxnSpPr>
        <p:spPr>
          <a:xfrm flipH="1" flipV="1">
            <a:off x="2036896" y="3757481"/>
            <a:ext cx="4714347" cy="1735486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图片 18">
            <a:extLst>
              <a:ext uri="{FF2B5EF4-FFF2-40B4-BE49-F238E27FC236}">
                <a16:creationId xmlns:a16="http://schemas.microsoft.com/office/drawing/2014/main" id="{3DEF2A04-EEB2-C85A-F1B4-3EA2189F4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427" y="1616655"/>
            <a:ext cx="1000871" cy="100087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D16E9EC-881B-FC59-119E-0FB5179A3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8619" y="3135124"/>
            <a:ext cx="1000871" cy="100087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98B3DB9-ABDD-0C39-6A75-65C295229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5183" y="4776009"/>
            <a:ext cx="1018528" cy="10185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66776B4-B7B9-67E9-E245-0EE0A90529E2}"/>
                  </a:ext>
                </a:extLst>
              </p:cNvPr>
              <p:cNvSpPr txBox="1"/>
              <p:nvPr/>
            </p:nvSpPr>
            <p:spPr>
              <a:xfrm>
                <a:off x="962466" y="4252789"/>
                <a:ext cx="44196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66776B4-B7B9-67E9-E245-0EE0A9052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66" y="4252789"/>
                <a:ext cx="44196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图片 27">
            <a:extLst>
              <a:ext uri="{FF2B5EF4-FFF2-40B4-BE49-F238E27FC236}">
                <a16:creationId xmlns:a16="http://schemas.microsoft.com/office/drawing/2014/main" id="{9DE17EA7-50C4-250F-9F18-B12C006A95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846" y="3086920"/>
            <a:ext cx="1219200" cy="1219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EE60A2F8-14CD-3E49-ECF1-1EF0E6D4E5FD}"/>
                  </a:ext>
                </a:extLst>
              </p:cNvPr>
              <p:cNvSpPr txBox="1"/>
              <p:nvPr/>
            </p:nvSpPr>
            <p:spPr>
              <a:xfrm>
                <a:off x="5224882" y="2494505"/>
                <a:ext cx="44196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EE60A2F8-14CD-3E49-ECF1-1EF0E6D4E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882" y="2494505"/>
                <a:ext cx="44196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AFDA736F-FDC9-2F6C-5622-FAF51ADACBDF}"/>
                  </a:ext>
                </a:extLst>
              </p:cNvPr>
              <p:cNvSpPr txBox="1"/>
              <p:nvPr/>
            </p:nvSpPr>
            <p:spPr>
              <a:xfrm>
                <a:off x="4577047" y="4079941"/>
                <a:ext cx="44196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AFDA736F-FDC9-2F6C-5622-FAF51ADAC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47" y="4079941"/>
                <a:ext cx="44196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CBBEEBF5-395A-E343-F28E-4C60EA698040}"/>
                  </a:ext>
                </a:extLst>
              </p:cNvPr>
              <p:cNvSpPr txBox="1"/>
              <p:nvPr/>
            </p:nvSpPr>
            <p:spPr>
              <a:xfrm>
                <a:off x="4503467" y="5705775"/>
                <a:ext cx="44196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CBBEEBF5-395A-E343-F28E-4C60EA698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467" y="5705775"/>
                <a:ext cx="44196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图片 39">
            <a:extLst>
              <a:ext uri="{FF2B5EF4-FFF2-40B4-BE49-F238E27FC236}">
                <a16:creationId xmlns:a16="http://schemas.microsoft.com/office/drawing/2014/main" id="{2EEA42E9-5494-AB0F-1813-A5A022B978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80860" y="1557923"/>
            <a:ext cx="1219200" cy="121920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896C936F-F174-D5EB-323B-BB2953B9BE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31726" y="3049692"/>
            <a:ext cx="1219200" cy="1219200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A35A22D8-504C-3D41-9D45-8F30E2C9709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31726" y="4883367"/>
            <a:ext cx="1219200" cy="1219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5B0DA837-7043-8B21-4A6F-99FD1A3BFE5E}"/>
                  </a:ext>
                </a:extLst>
              </p:cNvPr>
              <p:cNvSpPr txBox="1"/>
              <p:nvPr/>
            </p:nvSpPr>
            <p:spPr>
              <a:xfrm>
                <a:off x="2896783" y="6249885"/>
                <a:ext cx="28956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altLang="zh-CN" sz="2800" spc="-10" dirty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sz="2800" b="1"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US" altLang="zh-CN" sz="2800" spc="-10" dirty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5B0DA837-7043-8B21-4A6F-99FD1A3BF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783" y="6249885"/>
                <a:ext cx="2895600" cy="523220"/>
              </a:xfrm>
              <a:prstGeom prst="rect">
                <a:avLst/>
              </a:prstGeom>
              <a:blipFill>
                <a:blip r:embed="rId14"/>
                <a:stretch>
                  <a:fillRect t="-11628" r="-4000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ADA0C6B0-05F8-0FA4-735F-4C729C363877}"/>
                  </a:ext>
                </a:extLst>
              </p:cNvPr>
              <p:cNvSpPr txBox="1"/>
              <p:nvPr/>
            </p:nvSpPr>
            <p:spPr>
              <a:xfrm>
                <a:off x="8150926" y="1905913"/>
                <a:ext cx="83305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ADA0C6B0-05F8-0FA4-735F-4C729C363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926" y="1905913"/>
                <a:ext cx="83305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2E460F49-108E-5007-191E-0265819557F9}"/>
                  </a:ext>
                </a:extLst>
              </p:cNvPr>
              <p:cNvSpPr txBox="1"/>
              <p:nvPr/>
            </p:nvSpPr>
            <p:spPr>
              <a:xfrm>
                <a:off x="8150926" y="3429000"/>
                <a:ext cx="83305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2E460F49-108E-5007-191E-026581955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926" y="3429000"/>
                <a:ext cx="83305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CFF9B41A-A7AF-2E4B-1F1C-8CDEB8350587}"/>
                  </a:ext>
                </a:extLst>
              </p:cNvPr>
              <p:cNvSpPr txBox="1"/>
              <p:nvPr/>
            </p:nvSpPr>
            <p:spPr>
              <a:xfrm>
                <a:off x="8150926" y="5231357"/>
                <a:ext cx="83305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CFF9B41A-A7AF-2E4B-1F1C-8CDEB8350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926" y="5231357"/>
                <a:ext cx="83305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文本框 53">
            <a:extLst>
              <a:ext uri="{FF2B5EF4-FFF2-40B4-BE49-F238E27FC236}">
                <a16:creationId xmlns:a16="http://schemas.microsoft.com/office/drawing/2014/main" id="{920FB4CB-D229-1CD7-DB19-A34C11B89A7A}"/>
              </a:ext>
            </a:extLst>
          </p:cNvPr>
          <p:cNvSpPr txBox="1"/>
          <p:nvPr/>
        </p:nvSpPr>
        <p:spPr>
          <a:xfrm>
            <a:off x="210563" y="1058519"/>
            <a:ext cx="44958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Non-deterministic Generation:</a:t>
            </a:r>
            <a:endParaRPr lang="zh-CN" alt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8595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2">
            <a:extLst>
              <a:ext uri="{FF2B5EF4-FFF2-40B4-BE49-F238E27FC236}">
                <a16:creationId xmlns:a16="http://schemas.microsoft.com/office/drawing/2014/main" id="{3A3DCACF-56CC-E6FA-7928-9F3CFA74C7D1}"/>
              </a:ext>
            </a:extLst>
          </p:cNvPr>
          <p:cNvSpPr txBox="1">
            <a:spLocks/>
          </p:cNvSpPr>
          <p:nvPr/>
        </p:nvSpPr>
        <p:spPr>
          <a:xfrm>
            <a:off x="274319" y="212682"/>
            <a:ext cx="8454743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Inference in Image Prediction (Batch Version)</a:t>
            </a:r>
            <a:endParaRPr lang="zh-CN" altLang="en-US" sz="3600" spc="-1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10E5DA7-7571-E778-95AA-4F6C78A6A405}"/>
                  </a:ext>
                </a:extLst>
              </p:cNvPr>
              <p:cNvSpPr txBox="1"/>
              <p:nvPr/>
            </p:nvSpPr>
            <p:spPr>
              <a:xfrm>
                <a:off x="0" y="1705739"/>
                <a:ext cx="12248350" cy="43220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Sample a Noise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altLang="zh-CN" sz="2800" spc="-10" dirty="0"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i="1" spc="-10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~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altLang="zh-CN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𝐈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800" b="0" spc="-10" dirty="0">
                  <a:solidFill>
                    <a:schemeClr val="tx1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endParaRPr lang="en-US" altLang="zh-CN" sz="2800" b="0" spc="-10" dirty="0">
                  <a:solidFill>
                    <a:schemeClr val="tx1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r>
                  <a:rPr lang="en-US" altLang="zh-CN" sz="2800" b="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	Repeat from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2800" b="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2800" b="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:</a:t>
                </a:r>
              </a:p>
              <a:p>
                <a:endParaRPr lang="en-US" altLang="zh-CN" sz="2800" b="0" spc="-10" dirty="0">
                  <a:solidFill>
                    <a:schemeClr val="tx1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r>
                  <a:rPr lang="en-US" altLang="zh-CN" sz="2800" spc="-1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	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 smtClean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800" b="0" i="1" smtClean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altLang="zh-CN" sz="2800" spc="-1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zh-CN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sz="2800" b="1"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US" altLang="zh-CN" sz="2800" spc="-10" dirty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)</a:t>
                </a:r>
              </a:p>
              <a:p>
                <a:endParaRPr lang="en-US" altLang="zh-CN" sz="2800" spc="-1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r>
                  <a:rPr lang="en-US" altLang="zh-CN" sz="2800" b="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	Up</a:t>
                </a:r>
                <a:r>
                  <a:rPr lang="en-US" altLang="zh-CN" sz="2800" spc="-1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date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0" i="1" smtClean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800" i="1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altLang="zh-CN" sz="2800" b="0" i="1" smtClean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800" b="0" i="1" smtClean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spc="-1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, with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altLang="zh-CN" sz="2800" i="1" smtClean="0">
                                <a:solidFill>
                                  <a:srgbClr val="2818B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i="1">
                                <a:solidFill>
                                  <a:srgbClr val="2818B5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solidFill>
                                  <a:srgbClr val="2818B5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800" i="1">
                                <a:solidFill>
                                  <a:srgbClr val="2818B5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altLang="zh-CN" sz="2800" b="0" i="1" smtClean="0">
                                <a:solidFill>
                                  <a:srgbClr val="2818B5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altLang="zh-CN" sz="2800" b="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800" b="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800" i="1" smtClean="0">
                                <a:solidFill>
                                  <a:srgbClr val="2818B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i="1">
                                <a:solidFill>
                                  <a:srgbClr val="2818B5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solidFill>
                                  <a:srgbClr val="2818B5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800" i="1">
                                <a:solidFill>
                                  <a:srgbClr val="2818B5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altLang="zh-CN" sz="2800" b="0" i="1" smtClean="0">
                                <a:solidFill>
                                  <a:srgbClr val="2818B5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altLang="zh-CN" sz="2800" b="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|</m:t>
                        </m:r>
                        <m:sSubSup>
                          <m:sSubSupPr>
                            <m:ctrlPr>
                              <a:rPr lang="en-US" altLang="zh-CN" sz="2800" b="0" i="1" spc="-10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CN" sz="2800" b="0" i="1" spc="-10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𝑛</m:t>
                            </m:r>
                          </m:sup>
                        </m:sSubSup>
                      </m:e>
                    </m:d>
                  </m:oMath>
                </a14:m>
                <a:endParaRPr lang="en-US" altLang="zh-CN" sz="2800" b="0" spc="-10" dirty="0">
                  <a:solidFill>
                    <a:schemeClr val="tx1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r>
                  <a:rPr lang="en-US" altLang="zh-CN" sz="2800" spc="-1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	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0" i="1" smtClean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800" b="0" i="1" smtClean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altLang="zh-CN" sz="2800" b="0" i="1" smtClean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800" b="0" i="1" smtClean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altLang="zh-CN" sz="2800" i="1" spc="-10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  <m:d>
                          <m:d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sSubSup>
                      <m:sSubSupPr>
                        <m:ctrlPr>
                          <a:rPr lang="en-US" altLang="zh-CN" sz="2800" b="0" i="1" smtClean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2800" b="0" i="1" smtClean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800" b="0" i="1" smtClean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rad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800" i="1" smtClean="0">
                                <a:solidFill>
                                  <a:srgbClr val="2818B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i="1">
                                <a:solidFill>
                                  <a:srgbClr val="2818B5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solidFill>
                                  <a:srgbClr val="2818B5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CN" sz="2800" i="1">
                                <a:solidFill>
                                  <a:srgbClr val="2818B5"/>
                                </a:solidFill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800" b="0" i="1" smtClean="0">
                                <a:solidFill>
                                  <a:srgbClr val="2818B5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altLang="zh-CN" sz="2800" spc="-10" dirty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 </a:t>
                </a:r>
                <a:r>
                  <a:rPr lang="en-US" altLang="zh-CN" sz="2800" spc="-1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	</a:t>
                </a:r>
                <a:endParaRPr lang="zh-CN" altLang="en-US" sz="2800" spc="-1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10E5DA7-7571-E778-95AA-4F6C78A6A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05739"/>
                <a:ext cx="12248350" cy="4322017"/>
              </a:xfrm>
              <a:prstGeom prst="rect">
                <a:avLst/>
              </a:prstGeom>
              <a:blipFill>
                <a:blip r:embed="rId3"/>
                <a:stretch>
                  <a:fillRect l="-996" t="-12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35328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2">
            <a:extLst>
              <a:ext uri="{FF2B5EF4-FFF2-40B4-BE49-F238E27FC236}">
                <a16:creationId xmlns:a16="http://schemas.microsoft.com/office/drawing/2014/main" id="{3A3DCACF-56CC-E6FA-7928-9F3CFA74C7D1}"/>
              </a:ext>
            </a:extLst>
          </p:cNvPr>
          <p:cNvSpPr txBox="1">
            <a:spLocks/>
          </p:cNvSpPr>
          <p:nvPr/>
        </p:nvSpPr>
        <p:spPr>
          <a:xfrm>
            <a:off x="274319" y="212682"/>
            <a:ext cx="3032761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Noise Prediction</a:t>
            </a:r>
            <a:endParaRPr lang="zh-CN" altLang="en-US" sz="3600" spc="-1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2867946-3F8D-31FF-B4DD-2E329987F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172" y="1579816"/>
            <a:ext cx="925812" cy="9258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AD84C8D-1AEF-F169-751F-CA64AEBA557E}"/>
                  </a:ext>
                </a:extLst>
              </p:cNvPr>
              <p:cNvSpPr txBox="1"/>
              <p:nvPr/>
            </p:nvSpPr>
            <p:spPr>
              <a:xfrm>
                <a:off x="1241849" y="2458131"/>
                <a:ext cx="62526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sz="2800" i="1" spc="-10" dirty="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AD84C8D-1AEF-F169-751F-CA64AEBA5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849" y="2458131"/>
                <a:ext cx="62526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99A7E4B-A4D9-1E38-0749-2D5F6395E019}"/>
                  </a:ext>
                </a:extLst>
              </p:cNvPr>
              <p:cNvSpPr txBox="1"/>
              <p:nvPr/>
            </p:nvSpPr>
            <p:spPr>
              <a:xfrm>
                <a:off x="1952781" y="1880675"/>
                <a:ext cx="62526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40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99A7E4B-A4D9-1E38-0749-2D5F6395E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781" y="1880675"/>
                <a:ext cx="62526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08C208D-6D4B-743C-0EB7-C586887CE75F}"/>
                  </a:ext>
                </a:extLst>
              </p:cNvPr>
              <p:cNvSpPr txBox="1"/>
              <p:nvPr/>
            </p:nvSpPr>
            <p:spPr>
              <a:xfrm>
                <a:off x="2486651" y="1826477"/>
                <a:ext cx="625261" cy="5218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8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8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08C208D-6D4B-743C-0EB7-C586887CE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651" y="1826477"/>
                <a:ext cx="625261" cy="5218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AD1DEC3-CD7A-99B6-D043-8DBA24F0606B}"/>
                  </a:ext>
                </a:extLst>
              </p:cNvPr>
              <p:cNvSpPr txBox="1"/>
              <p:nvPr/>
            </p:nvSpPr>
            <p:spPr>
              <a:xfrm>
                <a:off x="4162556" y="1880674"/>
                <a:ext cx="62526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sz="400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AD1DEC3-CD7A-99B6-D043-8DBA24F06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556" y="1880674"/>
                <a:ext cx="62526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DAD0F339-6FAF-1FD9-F67A-572873333D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4510" y="1540452"/>
            <a:ext cx="925812" cy="9258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45A83E4-2FD1-547D-0BC9-473D2F0CCB57}"/>
                  </a:ext>
                </a:extLst>
              </p:cNvPr>
              <p:cNvSpPr txBox="1"/>
              <p:nvPr/>
            </p:nvSpPr>
            <p:spPr>
              <a:xfrm>
                <a:off x="5842536" y="2458625"/>
                <a:ext cx="153834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800" b="0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0,</m:t>
                      </m:r>
                      <m:r>
                        <m:rPr>
                          <m:sty m:val="p"/>
                        </m:rP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spc="-10" dirty="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45A83E4-2FD1-547D-0BC9-473D2F0CC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536" y="2458625"/>
                <a:ext cx="1538342" cy="430887"/>
              </a:xfrm>
              <a:prstGeom prst="rect">
                <a:avLst/>
              </a:prstGeom>
              <a:blipFill>
                <a:blip r:embed="rId9"/>
                <a:stretch>
                  <a:fillRect l="-63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B114FFE-DF56-A723-E579-694EE8B53067}"/>
                  </a:ext>
                </a:extLst>
              </p:cNvPr>
              <p:cNvSpPr txBox="1"/>
              <p:nvPr/>
            </p:nvSpPr>
            <p:spPr>
              <a:xfrm>
                <a:off x="4640933" y="1789046"/>
                <a:ext cx="1405399" cy="6141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8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8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zh-CN" altLang="en-US" sz="280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B114FFE-DF56-A723-E579-694EE8B53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933" y="1789046"/>
                <a:ext cx="1405399" cy="6141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>
            <a:extLst>
              <a:ext uri="{FF2B5EF4-FFF2-40B4-BE49-F238E27FC236}">
                <a16:creationId xmlns:a16="http://schemas.microsoft.com/office/drawing/2014/main" id="{25354011-28D3-3F87-A7F9-6B913C63E8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78263" y="1579816"/>
            <a:ext cx="925812" cy="9258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DE14FDD6-29DE-B2E1-3276-4C711713BC2D}"/>
                  </a:ext>
                </a:extLst>
              </p:cNvPr>
              <p:cNvSpPr txBox="1"/>
              <p:nvPr/>
            </p:nvSpPr>
            <p:spPr>
              <a:xfrm>
                <a:off x="3591242" y="2458626"/>
                <a:ext cx="53110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2800" spc="-10" dirty="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DE14FDD6-29DE-B2E1-3276-4C711713B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242" y="2458626"/>
                <a:ext cx="531109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>
            <a:extLst>
              <a:ext uri="{FF2B5EF4-FFF2-40B4-BE49-F238E27FC236}">
                <a16:creationId xmlns:a16="http://schemas.microsoft.com/office/drawing/2014/main" id="{6F645FBC-F7C4-1644-26E7-80C7F31CF998}"/>
              </a:ext>
            </a:extLst>
          </p:cNvPr>
          <p:cNvSpPr txBox="1"/>
          <p:nvPr/>
        </p:nvSpPr>
        <p:spPr>
          <a:xfrm>
            <a:off x="274319" y="968894"/>
            <a:ext cx="2560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Forward Process:</a:t>
            </a:r>
            <a:endParaRPr lang="zh-CN" altLang="en-US" sz="2800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2B144B5-0AA8-A394-E809-FC0B494FD448}"/>
              </a:ext>
            </a:extLst>
          </p:cNvPr>
          <p:cNvSpPr txBox="1"/>
          <p:nvPr/>
        </p:nvSpPr>
        <p:spPr>
          <a:xfrm>
            <a:off x="274319" y="2889018"/>
            <a:ext cx="2560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Image Predictor</a:t>
            </a:r>
            <a:endParaRPr lang="zh-CN" altLang="en-US" sz="2800" dirty="0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D8ECCE6B-252B-8716-0FD7-E9BCFA51E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172" y="3602762"/>
            <a:ext cx="925812" cy="9258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710ADC54-4C5D-5F1C-A58F-08A8AE5CB4DE}"/>
                  </a:ext>
                </a:extLst>
              </p:cNvPr>
              <p:cNvSpPr txBox="1"/>
              <p:nvPr/>
            </p:nvSpPr>
            <p:spPr>
              <a:xfrm>
                <a:off x="1241849" y="4481077"/>
                <a:ext cx="62526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sz="2800" i="1" spc="-10" dirty="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710ADC54-4C5D-5F1C-A58F-08A8AE5CB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849" y="4481077"/>
                <a:ext cx="625261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矩形: 圆角 55">
                <a:extLst>
                  <a:ext uri="{FF2B5EF4-FFF2-40B4-BE49-F238E27FC236}">
                    <a16:creationId xmlns:a16="http://schemas.microsoft.com/office/drawing/2014/main" id="{46F7B5F3-CCF1-443E-682E-9102C53794B2}"/>
                  </a:ext>
                </a:extLst>
              </p:cNvPr>
              <p:cNvSpPr/>
              <p:nvPr/>
            </p:nvSpPr>
            <p:spPr>
              <a:xfrm>
                <a:off x="3409440" y="3850224"/>
                <a:ext cx="1506231" cy="430888"/>
              </a:xfrm>
              <a:prstGeom prst="round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effectLst>
                <a:innerShdw blurRad="114300">
                  <a:schemeClr val="bg1"/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2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zh-CN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zh-CN" altLang="en-US" sz="2800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矩形: 圆角 55">
                <a:extLst>
                  <a:ext uri="{FF2B5EF4-FFF2-40B4-BE49-F238E27FC236}">
                    <a16:creationId xmlns:a16="http://schemas.microsoft.com/office/drawing/2014/main" id="{46F7B5F3-CCF1-443E-682E-9102C53794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440" y="3850224"/>
                <a:ext cx="1506231" cy="430888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effectLst>
                <a:innerShdw blurRad="114300">
                  <a:schemeClr val="bg1"/>
                </a:inn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1998943E-B612-683C-EBC4-C1DE1BAD1FBA}"/>
              </a:ext>
            </a:extLst>
          </p:cNvPr>
          <p:cNvCxnSpPr>
            <a:cxnSpLocks/>
          </p:cNvCxnSpPr>
          <p:nvPr/>
        </p:nvCxnSpPr>
        <p:spPr>
          <a:xfrm flipH="1">
            <a:off x="2204536" y="4077746"/>
            <a:ext cx="989786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D55767B6-8347-827C-2374-FDFFE5AD66CB}"/>
              </a:ext>
            </a:extLst>
          </p:cNvPr>
          <p:cNvCxnSpPr>
            <a:cxnSpLocks/>
          </p:cNvCxnSpPr>
          <p:nvPr/>
        </p:nvCxnSpPr>
        <p:spPr>
          <a:xfrm flipH="1">
            <a:off x="5056546" y="4093806"/>
            <a:ext cx="989786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8" name="图片 67">
            <a:extLst>
              <a:ext uri="{FF2B5EF4-FFF2-40B4-BE49-F238E27FC236}">
                <a16:creationId xmlns:a16="http://schemas.microsoft.com/office/drawing/2014/main" id="{B251E3CF-24CD-52EA-8F1F-2C0631120A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5670" y="3602267"/>
            <a:ext cx="925812" cy="9258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81A7F6A8-95FA-7F69-1618-7FA97E91C53B}"/>
                  </a:ext>
                </a:extLst>
              </p:cNvPr>
              <p:cNvSpPr txBox="1"/>
              <p:nvPr/>
            </p:nvSpPr>
            <p:spPr>
              <a:xfrm>
                <a:off x="6458649" y="4481077"/>
                <a:ext cx="53110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2800" spc="-10" dirty="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81A7F6A8-95FA-7F69-1618-7FA97E91C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649" y="4481077"/>
                <a:ext cx="531109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文本框 76">
            <a:extLst>
              <a:ext uri="{FF2B5EF4-FFF2-40B4-BE49-F238E27FC236}">
                <a16:creationId xmlns:a16="http://schemas.microsoft.com/office/drawing/2014/main" id="{2D079A37-7C32-2E2E-D3B9-ED7064BA53EF}"/>
              </a:ext>
            </a:extLst>
          </p:cNvPr>
          <p:cNvSpPr txBox="1"/>
          <p:nvPr/>
        </p:nvSpPr>
        <p:spPr>
          <a:xfrm>
            <a:off x="274319" y="4832808"/>
            <a:ext cx="2560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Noise Predictor</a:t>
            </a:r>
            <a:endParaRPr lang="zh-CN" altLang="en-US" sz="2800" dirty="0"/>
          </a:p>
        </p:txBody>
      </p:sp>
      <p:pic>
        <p:nvPicPr>
          <p:cNvPr id="78" name="图片 77">
            <a:extLst>
              <a:ext uri="{FF2B5EF4-FFF2-40B4-BE49-F238E27FC236}">
                <a16:creationId xmlns:a16="http://schemas.microsoft.com/office/drawing/2014/main" id="{3319B625-EFE4-3755-20BB-10D2D757A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172" y="5546552"/>
            <a:ext cx="925812" cy="9258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E1118E08-8CC6-D0E8-D82E-56124E2667EA}"/>
                  </a:ext>
                </a:extLst>
              </p:cNvPr>
              <p:cNvSpPr txBox="1"/>
              <p:nvPr/>
            </p:nvSpPr>
            <p:spPr>
              <a:xfrm>
                <a:off x="1241849" y="6424867"/>
                <a:ext cx="62526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sz="2800" i="1" spc="-10" dirty="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E1118E08-8CC6-D0E8-D82E-56124E266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849" y="6424867"/>
                <a:ext cx="625261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矩形: 圆角 79">
                <a:extLst>
                  <a:ext uri="{FF2B5EF4-FFF2-40B4-BE49-F238E27FC236}">
                    <a16:creationId xmlns:a16="http://schemas.microsoft.com/office/drawing/2014/main" id="{6C0F1BBE-B9E9-DA00-237F-F157FE5C4C17}"/>
                  </a:ext>
                </a:extLst>
              </p:cNvPr>
              <p:cNvSpPr/>
              <p:nvPr/>
            </p:nvSpPr>
            <p:spPr>
              <a:xfrm>
                <a:off x="3409440" y="5794014"/>
                <a:ext cx="1506231" cy="430888"/>
              </a:xfrm>
              <a:prstGeom prst="round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effectLst>
                <a:innerShdw blurRad="114300">
                  <a:schemeClr val="bg1"/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acc>
                        </m:e>
                        <m:sub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zh-CN" alt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矩形: 圆角 79">
                <a:extLst>
                  <a:ext uri="{FF2B5EF4-FFF2-40B4-BE49-F238E27FC236}">
                    <a16:creationId xmlns:a16="http://schemas.microsoft.com/office/drawing/2014/main" id="{6C0F1BBE-B9E9-DA00-237F-F157FE5C4C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440" y="5794014"/>
                <a:ext cx="1506231" cy="430888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effectLst>
                <a:innerShdw blurRad="114300">
                  <a:schemeClr val="bg1"/>
                </a:inn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直接箭头连接符 80">
            <a:extLst>
              <a:ext uri="{FF2B5EF4-FFF2-40B4-BE49-F238E27FC236}">
                <a16:creationId xmlns:a16="http://schemas.microsoft.com/office/drawing/2014/main" id="{ECF048FC-5A7D-AAC3-39D8-CCED10EA12BB}"/>
              </a:ext>
            </a:extLst>
          </p:cNvPr>
          <p:cNvCxnSpPr>
            <a:cxnSpLocks/>
          </p:cNvCxnSpPr>
          <p:nvPr/>
        </p:nvCxnSpPr>
        <p:spPr>
          <a:xfrm flipH="1">
            <a:off x="2204536" y="6021536"/>
            <a:ext cx="989786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直接箭头连接符 81">
            <a:extLst>
              <a:ext uri="{FF2B5EF4-FFF2-40B4-BE49-F238E27FC236}">
                <a16:creationId xmlns:a16="http://schemas.microsoft.com/office/drawing/2014/main" id="{3E9741D8-5A68-312C-FDCE-B08C3D53B116}"/>
              </a:ext>
            </a:extLst>
          </p:cNvPr>
          <p:cNvCxnSpPr>
            <a:cxnSpLocks/>
          </p:cNvCxnSpPr>
          <p:nvPr/>
        </p:nvCxnSpPr>
        <p:spPr>
          <a:xfrm flipH="1">
            <a:off x="5056546" y="6037596"/>
            <a:ext cx="989786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id="{CB3B57A2-105A-BDA5-77BE-800D57F183DC}"/>
                  </a:ext>
                </a:extLst>
              </p:cNvPr>
              <p:cNvSpPr txBox="1"/>
              <p:nvPr/>
            </p:nvSpPr>
            <p:spPr>
              <a:xfrm>
                <a:off x="6458649" y="6424867"/>
                <a:ext cx="53110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2800" spc="-10" dirty="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id="{CB3B57A2-105A-BDA5-77BE-800D57F18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649" y="6424867"/>
                <a:ext cx="531109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5" name="图片 84">
            <a:extLst>
              <a:ext uri="{FF2B5EF4-FFF2-40B4-BE49-F238E27FC236}">
                <a16:creationId xmlns:a16="http://schemas.microsoft.com/office/drawing/2014/main" id="{11DA232E-B031-5192-97FE-6647CDA638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3101" y="5558630"/>
            <a:ext cx="925812" cy="92581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:a16="http://schemas.microsoft.com/office/drawing/2014/main" id="{80E2B0BB-94D1-5071-B495-5B05CCE44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978" y="4696520"/>
            <a:ext cx="925812" cy="9258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id="{54720325-1D4E-956B-A456-6190B0ABD365}"/>
                  </a:ext>
                </a:extLst>
              </p:cNvPr>
              <p:cNvSpPr txBox="1"/>
              <p:nvPr/>
            </p:nvSpPr>
            <p:spPr>
              <a:xfrm>
                <a:off x="7336382" y="5546552"/>
                <a:ext cx="62526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sz="2800" i="1" spc="-10" dirty="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id="{54720325-1D4E-956B-A456-6190B0ABD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382" y="5546552"/>
                <a:ext cx="625261" cy="430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直接箭头连接符 87">
            <a:extLst>
              <a:ext uri="{FF2B5EF4-FFF2-40B4-BE49-F238E27FC236}">
                <a16:creationId xmlns:a16="http://schemas.microsoft.com/office/drawing/2014/main" id="{4F77C36E-5339-02AE-C487-3D29E3DDAF89}"/>
              </a:ext>
            </a:extLst>
          </p:cNvPr>
          <p:cNvCxnSpPr>
            <a:cxnSpLocks/>
          </p:cNvCxnSpPr>
          <p:nvPr/>
        </p:nvCxnSpPr>
        <p:spPr>
          <a:xfrm flipH="1">
            <a:off x="7139989" y="6066229"/>
            <a:ext cx="989786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9" name="图片 88">
            <a:extLst>
              <a:ext uri="{FF2B5EF4-FFF2-40B4-BE49-F238E27FC236}">
                <a16:creationId xmlns:a16="http://schemas.microsoft.com/office/drawing/2014/main" id="{D27E20C9-9958-3C28-F510-98404E53E6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29112" y="5527688"/>
            <a:ext cx="925812" cy="9258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本框 89">
                <a:extLst>
                  <a:ext uri="{FF2B5EF4-FFF2-40B4-BE49-F238E27FC236}">
                    <a16:creationId xmlns:a16="http://schemas.microsoft.com/office/drawing/2014/main" id="{9079EFCC-59FE-1051-1801-5A7F5D2BD51B}"/>
                  </a:ext>
                </a:extLst>
              </p:cNvPr>
              <p:cNvSpPr txBox="1"/>
              <p:nvPr/>
            </p:nvSpPr>
            <p:spPr>
              <a:xfrm>
                <a:off x="8507716" y="6427113"/>
                <a:ext cx="53110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2800" spc="-10" dirty="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90" name="文本框 89">
                <a:extLst>
                  <a:ext uri="{FF2B5EF4-FFF2-40B4-BE49-F238E27FC236}">
                    <a16:creationId xmlns:a16="http://schemas.microsoft.com/office/drawing/2014/main" id="{9079EFCC-59FE-1051-1801-5A7F5D2BD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7716" y="6427113"/>
                <a:ext cx="531109" cy="43088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直接箭头连接符 94">
            <a:extLst>
              <a:ext uri="{FF2B5EF4-FFF2-40B4-BE49-F238E27FC236}">
                <a16:creationId xmlns:a16="http://schemas.microsoft.com/office/drawing/2014/main" id="{39F8A20D-34D9-51F6-3042-B36BE4EF2B9B}"/>
              </a:ext>
            </a:extLst>
          </p:cNvPr>
          <p:cNvCxnSpPr>
            <a:cxnSpLocks/>
          </p:cNvCxnSpPr>
          <p:nvPr/>
        </p:nvCxnSpPr>
        <p:spPr>
          <a:xfrm flipV="1">
            <a:off x="2699429" y="2638613"/>
            <a:ext cx="710011" cy="456550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直接箭头连接符 97">
            <a:extLst>
              <a:ext uri="{FF2B5EF4-FFF2-40B4-BE49-F238E27FC236}">
                <a16:creationId xmlns:a16="http://schemas.microsoft.com/office/drawing/2014/main" id="{5CFC3D92-FB95-6428-5B74-EDE2BDA66ACF}"/>
              </a:ext>
            </a:extLst>
          </p:cNvPr>
          <p:cNvCxnSpPr>
            <a:cxnSpLocks/>
          </p:cNvCxnSpPr>
          <p:nvPr/>
        </p:nvCxnSpPr>
        <p:spPr>
          <a:xfrm flipV="1">
            <a:off x="2578042" y="2889018"/>
            <a:ext cx="3264494" cy="2293529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39D1B39D-5DA0-A41D-6EFF-2E7337CED6A0}"/>
              </a:ext>
            </a:extLst>
          </p:cNvPr>
          <p:cNvSpPr txBox="1"/>
          <p:nvPr/>
        </p:nvSpPr>
        <p:spPr>
          <a:xfrm>
            <a:off x="2743556" y="4975097"/>
            <a:ext cx="33509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Experimentally better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1455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2">
            <a:extLst>
              <a:ext uri="{FF2B5EF4-FFF2-40B4-BE49-F238E27FC236}">
                <a16:creationId xmlns:a16="http://schemas.microsoft.com/office/drawing/2014/main" id="{3A3DCACF-56CC-E6FA-7928-9F3CFA74C7D1}"/>
              </a:ext>
            </a:extLst>
          </p:cNvPr>
          <p:cNvSpPr txBox="1">
            <a:spLocks/>
          </p:cNvSpPr>
          <p:nvPr/>
        </p:nvSpPr>
        <p:spPr>
          <a:xfrm>
            <a:off x="274319" y="212682"/>
            <a:ext cx="6431281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Optimization Goal </a:t>
            </a:r>
            <a:r>
              <a:rPr lang="en-US" altLang="zh-CN"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Noise Prediction</a:t>
            </a:r>
            <a:endParaRPr lang="zh-CN" altLang="en-US" sz="3600" spc="-1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7061E98-6B51-6DDA-537C-86F6E1AC589E}"/>
                  </a:ext>
                </a:extLst>
              </p:cNvPr>
              <p:cNvSpPr txBox="1"/>
              <p:nvPr/>
            </p:nvSpPr>
            <p:spPr>
              <a:xfrm>
                <a:off x="118411" y="3153395"/>
                <a:ext cx="7891540" cy="1089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rad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rad>
                          <m:d>
                            <m:d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7061E98-6B51-6DDA-537C-86F6E1AC5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11" y="3153395"/>
                <a:ext cx="7891540" cy="10897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E3258811-4058-7736-5F04-81EC7D60571D}"/>
                  </a:ext>
                </a:extLst>
              </p:cNvPr>
              <p:cNvSpPr txBox="1"/>
              <p:nvPr/>
            </p:nvSpPr>
            <p:spPr>
              <a:xfrm>
                <a:off x="6880350" y="1193464"/>
                <a:ext cx="3756274" cy="5286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8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8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rad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rad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E3258811-4058-7736-5F04-81EC7D605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350" y="1193464"/>
                <a:ext cx="3756274" cy="5286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B9194D9A-FA2A-5347-F29E-323D2EB51E4D}"/>
                  </a:ext>
                </a:extLst>
              </p:cNvPr>
              <p:cNvSpPr txBox="1"/>
              <p:nvPr/>
            </p:nvSpPr>
            <p:spPr>
              <a:xfrm>
                <a:off x="6954831" y="1940796"/>
                <a:ext cx="2727960" cy="8998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800" dirty="0"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i="1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  <m:sSub>
                          <m:sSubPr>
                            <m:ctrlPr>
                              <a:rPr lang="en-US" altLang="zh-CN" sz="28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altLang="zh-CN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B9194D9A-FA2A-5347-F29E-323D2EB51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831" y="1940796"/>
                <a:ext cx="2727960" cy="8998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18145968-3863-4EE5-148D-7518490C2570}"/>
                  </a:ext>
                </a:extLst>
              </p:cNvPr>
              <p:cNvSpPr txBox="1"/>
              <p:nvPr/>
            </p:nvSpPr>
            <p:spPr>
              <a:xfrm>
                <a:off x="8982709" y="5955746"/>
                <a:ext cx="12954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18145968-3863-4EE5-148D-7518490C2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709" y="5955746"/>
                <a:ext cx="12954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组合 45">
            <a:extLst>
              <a:ext uri="{FF2B5EF4-FFF2-40B4-BE49-F238E27FC236}">
                <a16:creationId xmlns:a16="http://schemas.microsoft.com/office/drawing/2014/main" id="{AC594944-3B5B-DE78-18D5-D8AC88C48FA3}"/>
              </a:ext>
            </a:extLst>
          </p:cNvPr>
          <p:cNvGrpSpPr/>
          <p:nvPr/>
        </p:nvGrpSpPr>
        <p:grpSpPr>
          <a:xfrm>
            <a:off x="3294101" y="4557455"/>
            <a:ext cx="6242088" cy="1540163"/>
            <a:chOff x="2002752" y="3107918"/>
            <a:chExt cx="7584272" cy="1871331"/>
          </a:xfrm>
        </p:grpSpPr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6DB73263-EE2C-2520-85E2-0DBDD383CA1A}"/>
                </a:ext>
              </a:extLst>
            </p:cNvPr>
            <p:cNvSpPr/>
            <p:nvPr/>
          </p:nvSpPr>
          <p:spPr>
            <a:xfrm>
              <a:off x="7715693" y="3107918"/>
              <a:ext cx="1871331" cy="1871331"/>
            </a:xfrm>
            <a:prstGeom prst="ellipse">
              <a:avLst/>
            </a:prstGeom>
            <a:solidFill>
              <a:srgbClr val="E6CFC9"/>
            </a:solidFill>
            <a:ln w="3175"/>
            <a:effectLst>
              <a:innerShdw blurRad="127000">
                <a:schemeClr val="bg1">
                  <a:alpha val="80000"/>
                </a:scheme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1A3B1736-5EE4-9B5B-EB94-9FD016B29ACA}"/>
                </a:ext>
              </a:extLst>
            </p:cNvPr>
            <p:cNvSpPr/>
            <p:nvPr/>
          </p:nvSpPr>
          <p:spPr>
            <a:xfrm>
              <a:off x="2002752" y="3107918"/>
              <a:ext cx="1871331" cy="1871331"/>
            </a:xfrm>
            <a:prstGeom prst="ellipse">
              <a:avLst/>
            </a:prstGeom>
            <a:solidFill>
              <a:srgbClr val="A7E192"/>
            </a:solidFill>
            <a:ln w="3175"/>
            <a:effectLst>
              <a:innerShdw blurRad="127000">
                <a:schemeClr val="bg1">
                  <a:alpha val="80000"/>
                </a:scheme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67B175A8-DDB1-E70E-E759-F7C2771FF5E0}"/>
                </a:ext>
              </a:extLst>
            </p:cNvPr>
            <p:cNvSpPr/>
            <p:nvPr/>
          </p:nvSpPr>
          <p:spPr>
            <a:xfrm>
              <a:off x="2766452" y="3871618"/>
              <a:ext cx="343930" cy="343930"/>
            </a:xfrm>
            <a:prstGeom prst="ellipse">
              <a:avLst/>
            </a:prstGeom>
            <a:solidFill>
              <a:srgbClr val="8ECFC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68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AE0CE0A4-E456-EDF6-08FD-F5F0DB9985AD}"/>
                </a:ext>
              </a:extLst>
            </p:cNvPr>
            <p:cNvSpPr/>
            <p:nvPr/>
          </p:nvSpPr>
          <p:spPr>
            <a:xfrm>
              <a:off x="8479393" y="3877631"/>
              <a:ext cx="343930" cy="343930"/>
            </a:xfrm>
            <a:prstGeom prst="ellipse">
              <a:avLst/>
            </a:prstGeom>
            <a:solidFill>
              <a:srgbClr val="9DB4D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68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4" name="直接箭头连接符 43">
              <a:extLst>
                <a:ext uri="{FF2B5EF4-FFF2-40B4-BE49-F238E27FC236}">
                  <a16:creationId xmlns:a16="http://schemas.microsoft.com/office/drawing/2014/main" id="{199C1228-FF28-4C38-6992-0C80A000FB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6350" y="4019500"/>
              <a:ext cx="5061569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BDDBC213-40D1-8254-1E2C-6066507529BF}"/>
              </a:ext>
            </a:extLst>
          </p:cNvPr>
          <p:cNvCxnSpPr>
            <a:cxnSpLocks/>
          </p:cNvCxnSpPr>
          <p:nvPr/>
        </p:nvCxnSpPr>
        <p:spPr>
          <a:xfrm flipV="1">
            <a:off x="7343062" y="1878106"/>
            <a:ext cx="0" cy="28851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5A179152-024D-C7AD-90AD-B3DD0333EB67}"/>
              </a:ext>
            </a:extLst>
          </p:cNvPr>
          <p:cNvCxnSpPr>
            <a:cxnSpLocks/>
          </p:cNvCxnSpPr>
          <p:nvPr/>
        </p:nvCxnSpPr>
        <p:spPr>
          <a:xfrm flipV="1">
            <a:off x="4745990" y="2471813"/>
            <a:ext cx="2134360" cy="734616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E92469B2-4AA3-3B6A-600B-A47621D81E7C}"/>
              </a:ext>
            </a:extLst>
          </p:cNvPr>
          <p:cNvSpPr/>
          <p:nvPr/>
        </p:nvSpPr>
        <p:spPr>
          <a:xfrm>
            <a:off x="4446273" y="3286760"/>
            <a:ext cx="474977" cy="47821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4693315-389A-8A8A-CB8D-E35FD81B80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99810" y="2030034"/>
            <a:ext cx="925812" cy="9258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237E3FB-5651-4829-0FD8-55810229EE0B}"/>
                  </a:ext>
                </a:extLst>
              </p:cNvPr>
              <p:cNvSpPr txBox="1"/>
              <p:nvPr/>
            </p:nvSpPr>
            <p:spPr>
              <a:xfrm>
                <a:off x="10147836" y="2948207"/>
                <a:ext cx="153834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800" b="0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0,</m:t>
                      </m:r>
                      <m:r>
                        <m:rPr>
                          <m:sty m:val="p"/>
                        </m:rP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spc="-10" dirty="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237E3FB-5651-4829-0FD8-55810229E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7836" y="2948207"/>
                <a:ext cx="1538342" cy="430887"/>
              </a:xfrm>
              <a:prstGeom prst="rect">
                <a:avLst/>
              </a:prstGeom>
              <a:blipFill>
                <a:blip r:embed="rId8"/>
                <a:stretch>
                  <a:fillRect l="-6349" r="-3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0070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20" y="212682"/>
            <a:ext cx="465248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Reverse Process in DDPM</a:t>
            </a:r>
            <a:endParaRPr sz="3600" spc="-1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DEAC436-3A54-E8E9-3EDD-416283E52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04" y="1271595"/>
            <a:ext cx="1219200" cy="1219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038A6DE-6A2E-77DF-C666-3C9A1F29B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291" y="1265730"/>
            <a:ext cx="1219200" cy="1219200"/>
          </a:xfrm>
          <a:prstGeom prst="rect">
            <a:avLst/>
          </a:prstGeom>
        </p:spPr>
      </p:pic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24B2E56E-6F5E-B429-33BA-724B9FA2A004}"/>
              </a:ext>
            </a:extLst>
          </p:cNvPr>
          <p:cNvCxnSpPr>
            <a:cxnSpLocks/>
          </p:cNvCxnSpPr>
          <p:nvPr/>
        </p:nvCxnSpPr>
        <p:spPr>
          <a:xfrm>
            <a:off x="2347276" y="1875331"/>
            <a:ext cx="64978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1596DB81-2E11-6D07-CA91-D6ABB7E35632}"/>
                  </a:ext>
                </a:extLst>
              </p:cNvPr>
              <p:cNvSpPr txBox="1"/>
              <p:nvPr/>
            </p:nvSpPr>
            <p:spPr>
              <a:xfrm>
                <a:off x="2783047" y="996873"/>
                <a:ext cx="214375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800" spc="-10" dirty="0">
                    <a:latin typeface="Calibri Light" panose="020F0302020204030204" pitchFamily="34" charset="0"/>
                    <a:ea typeface="+mj-ea"/>
                    <a:cs typeface="Calibri Light" panose="020F0302020204030204" pitchFamily="34" charset="0"/>
                  </a:rPr>
                  <a:t>Step </a:t>
                </a:r>
                <a14:m>
                  <m:oMath xmlns:m="http://schemas.openxmlformats.org/officeDocument/2006/math">
                    <m:r>
                      <a:rPr lang="en-US" altLang="zh-CN" sz="2800" i="1" spc="-10" dirty="0" smtClean="0">
                        <a:latin typeface="Cambria Math" panose="02040503050406030204" pitchFamily="18" charset="0"/>
                        <a:ea typeface="+mj-ea"/>
                        <a:cs typeface="Calibri Light" panose="020F0302020204030204" pitchFamily="34" charset="0"/>
                      </a:rPr>
                      <m:t>𝑇</m:t>
                    </m:r>
                    <m:r>
                      <a:rPr lang="en-US" altLang="zh-CN" sz="2800" b="0" i="1" spc="-10" dirty="0" smtClean="0">
                        <a:latin typeface="Cambria Math" panose="02040503050406030204" pitchFamily="18" charset="0"/>
                        <a:ea typeface="+mj-ea"/>
                        <a:cs typeface="Calibri Light" panose="020F0302020204030204" pitchFamily="34" charset="0"/>
                      </a:rPr>
                      <m:t>=</m:t>
                    </m:r>
                  </m:oMath>
                </a14:m>
                <a:r>
                  <a:rPr lang="en-US" altLang="zh-CN" sz="2800" spc="-1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altLang="zh-CN" sz="2800" spc="-10" dirty="0">
                    <a:latin typeface="Calibri Light" panose="020F0302020204030204" pitchFamily="34" charset="0"/>
                    <a:ea typeface="+mj-ea"/>
                    <a:cs typeface="Calibri Light" panose="020F0302020204030204" pitchFamily="34" charset="0"/>
                  </a:rPr>
                  <a:t>1000</a:t>
                </a:r>
                <a:endParaRPr lang="zh-CN" altLang="en-US" sz="2800" spc="-10" dirty="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1596DB81-2E11-6D07-CA91-D6ABB7E35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047" y="996873"/>
                <a:ext cx="2143757" cy="430887"/>
              </a:xfrm>
              <a:prstGeom prst="rect">
                <a:avLst/>
              </a:prstGeom>
              <a:blipFill>
                <a:blip r:embed="rId5"/>
                <a:stretch>
                  <a:fillRect l="-8547" t="-24286" r="-8547" b="-5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88934C68-0852-6E08-16E0-097C93B554DC}"/>
              </a:ext>
            </a:extLst>
          </p:cNvPr>
          <p:cNvSpPr/>
          <p:nvPr/>
        </p:nvSpPr>
        <p:spPr>
          <a:xfrm>
            <a:off x="3072124" y="1433512"/>
            <a:ext cx="1506231" cy="898876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pc="-1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Denoise</a:t>
            </a:r>
            <a:endParaRPr lang="zh-CN" altLang="en-US" sz="3600" spc="-10" dirty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81D01F35-F9E1-AEBF-F4CD-FEE9DE521C2D}"/>
              </a:ext>
            </a:extLst>
          </p:cNvPr>
          <p:cNvCxnSpPr>
            <a:cxnSpLocks/>
          </p:cNvCxnSpPr>
          <p:nvPr/>
        </p:nvCxnSpPr>
        <p:spPr>
          <a:xfrm>
            <a:off x="4688930" y="1875330"/>
            <a:ext cx="64978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588EE6B8-77E8-1C0C-800C-E41C062EBEDF}"/>
              </a:ext>
            </a:extLst>
          </p:cNvPr>
          <p:cNvCxnSpPr>
            <a:cxnSpLocks/>
          </p:cNvCxnSpPr>
          <p:nvPr/>
        </p:nvCxnSpPr>
        <p:spPr>
          <a:xfrm>
            <a:off x="6798143" y="1867665"/>
            <a:ext cx="64978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7014A09A-1D99-5B5D-1EFA-23D1E50B3228}"/>
              </a:ext>
            </a:extLst>
          </p:cNvPr>
          <p:cNvSpPr/>
          <p:nvPr/>
        </p:nvSpPr>
        <p:spPr>
          <a:xfrm>
            <a:off x="7507669" y="1433512"/>
            <a:ext cx="1506231" cy="898876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pc="-1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Denoise</a:t>
            </a:r>
            <a:endParaRPr lang="zh-CN" altLang="en-US" sz="3600" spc="-1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3272664-182D-621D-5FD1-EC448CB2F2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1135" y="1258065"/>
            <a:ext cx="1219200" cy="1219200"/>
          </a:xfrm>
          <a:prstGeom prst="rect">
            <a:avLst/>
          </a:prstGeom>
        </p:spPr>
      </p:pic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F5C76FC1-1286-F4AF-F513-71AE7C99336C}"/>
              </a:ext>
            </a:extLst>
          </p:cNvPr>
          <p:cNvCxnSpPr>
            <a:cxnSpLocks/>
          </p:cNvCxnSpPr>
          <p:nvPr/>
        </p:nvCxnSpPr>
        <p:spPr>
          <a:xfrm>
            <a:off x="9081327" y="1882950"/>
            <a:ext cx="64978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21882220-2CA1-5AA0-B234-6134D3C2A15F}"/>
              </a:ext>
            </a:extLst>
          </p:cNvPr>
          <p:cNvCxnSpPr>
            <a:cxnSpLocks/>
          </p:cNvCxnSpPr>
          <p:nvPr/>
        </p:nvCxnSpPr>
        <p:spPr>
          <a:xfrm>
            <a:off x="10600735" y="3008150"/>
            <a:ext cx="0" cy="322645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A18870BE-BEDE-DCEC-A98A-F00AEBD58C91}"/>
              </a:ext>
            </a:extLst>
          </p:cNvPr>
          <p:cNvCxnSpPr>
            <a:cxnSpLocks/>
          </p:cNvCxnSpPr>
          <p:nvPr/>
        </p:nvCxnSpPr>
        <p:spPr>
          <a:xfrm flipH="1">
            <a:off x="1606504" y="3330795"/>
            <a:ext cx="8994231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E7193100-6BC9-F123-3F0A-EEB78341C36C}"/>
              </a:ext>
            </a:extLst>
          </p:cNvPr>
          <p:cNvCxnSpPr>
            <a:cxnSpLocks/>
          </p:cNvCxnSpPr>
          <p:nvPr/>
        </p:nvCxnSpPr>
        <p:spPr>
          <a:xfrm>
            <a:off x="1606504" y="3330795"/>
            <a:ext cx="0" cy="739185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文本框 50">
            <a:extLst>
              <a:ext uri="{FF2B5EF4-FFF2-40B4-BE49-F238E27FC236}">
                <a16:creationId xmlns:a16="http://schemas.microsoft.com/office/drawing/2014/main" id="{9EEBA02E-85A0-4A26-53BB-ADB27B9811D0}"/>
              </a:ext>
            </a:extLst>
          </p:cNvPr>
          <p:cNvSpPr txBox="1"/>
          <p:nvPr/>
        </p:nvSpPr>
        <p:spPr>
          <a:xfrm>
            <a:off x="7501940" y="953141"/>
            <a:ext cx="14609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800" spc="-1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Step 999</a:t>
            </a:r>
            <a:endParaRPr lang="zh-CN" altLang="en-US" sz="2800" spc="-10"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cxnSp>
        <p:nvCxnSpPr>
          <p:cNvPr id="1025" name="直接箭头连接符 1024">
            <a:extLst>
              <a:ext uri="{FF2B5EF4-FFF2-40B4-BE49-F238E27FC236}">
                <a16:creationId xmlns:a16="http://schemas.microsoft.com/office/drawing/2014/main" id="{A600B911-BE48-D7A7-7E1B-A52E092F5C2E}"/>
              </a:ext>
            </a:extLst>
          </p:cNvPr>
          <p:cNvCxnSpPr>
            <a:cxnSpLocks/>
          </p:cNvCxnSpPr>
          <p:nvPr/>
        </p:nvCxnSpPr>
        <p:spPr>
          <a:xfrm>
            <a:off x="2347276" y="4704570"/>
            <a:ext cx="64978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6" name="文本框 1025">
            <a:extLst>
              <a:ext uri="{FF2B5EF4-FFF2-40B4-BE49-F238E27FC236}">
                <a16:creationId xmlns:a16="http://schemas.microsoft.com/office/drawing/2014/main" id="{3BBF3096-0123-4793-CEA0-9EAEC204628B}"/>
              </a:ext>
            </a:extLst>
          </p:cNvPr>
          <p:cNvSpPr txBox="1"/>
          <p:nvPr/>
        </p:nvSpPr>
        <p:spPr>
          <a:xfrm>
            <a:off x="3097316" y="3782380"/>
            <a:ext cx="14609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800" spc="-1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Step 2</a:t>
            </a:r>
            <a:endParaRPr lang="zh-CN" altLang="en-US" sz="2800" spc="-10"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1027" name="矩形: 圆角 1026">
            <a:extLst>
              <a:ext uri="{FF2B5EF4-FFF2-40B4-BE49-F238E27FC236}">
                <a16:creationId xmlns:a16="http://schemas.microsoft.com/office/drawing/2014/main" id="{39471B96-5D2D-CF07-A492-7CF3C8E77BD3}"/>
              </a:ext>
            </a:extLst>
          </p:cNvPr>
          <p:cNvSpPr/>
          <p:nvPr/>
        </p:nvSpPr>
        <p:spPr>
          <a:xfrm>
            <a:off x="3072124" y="4262751"/>
            <a:ext cx="1506231" cy="898876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pc="-1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Denoise</a:t>
            </a:r>
            <a:endParaRPr lang="zh-CN" altLang="en-US" sz="3600" spc="-1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cxnSp>
        <p:nvCxnSpPr>
          <p:cNvPr id="1029" name="直接箭头连接符 1028">
            <a:extLst>
              <a:ext uri="{FF2B5EF4-FFF2-40B4-BE49-F238E27FC236}">
                <a16:creationId xmlns:a16="http://schemas.microsoft.com/office/drawing/2014/main" id="{1A89A766-7811-4F44-C13F-4B812F31AA41}"/>
              </a:ext>
            </a:extLst>
          </p:cNvPr>
          <p:cNvCxnSpPr>
            <a:cxnSpLocks/>
          </p:cNvCxnSpPr>
          <p:nvPr/>
        </p:nvCxnSpPr>
        <p:spPr>
          <a:xfrm>
            <a:off x="4688930" y="4704569"/>
            <a:ext cx="64978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0" name="直接箭头连接符 1029">
            <a:extLst>
              <a:ext uri="{FF2B5EF4-FFF2-40B4-BE49-F238E27FC236}">
                <a16:creationId xmlns:a16="http://schemas.microsoft.com/office/drawing/2014/main" id="{41AF29B5-0522-B341-0F0A-8481FDBF332D}"/>
              </a:ext>
            </a:extLst>
          </p:cNvPr>
          <p:cNvCxnSpPr>
            <a:cxnSpLocks/>
          </p:cNvCxnSpPr>
          <p:nvPr/>
        </p:nvCxnSpPr>
        <p:spPr>
          <a:xfrm>
            <a:off x="6798143" y="4696904"/>
            <a:ext cx="64978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1" name="矩形: 圆角 1030">
            <a:extLst>
              <a:ext uri="{FF2B5EF4-FFF2-40B4-BE49-F238E27FC236}">
                <a16:creationId xmlns:a16="http://schemas.microsoft.com/office/drawing/2014/main" id="{98F99086-F588-66FB-39D8-DF2B685F7DB7}"/>
              </a:ext>
            </a:extLst>
          </p:cNvPr>
          <p:cNvSpPr/>
          <p:nvPr/>
        </p:nvSpPr>
        <p:spPr>
          <a:xfrm>
            <a:off x="7507669" y="4262751"/>
            <a:ext cx="1506231" cy="898876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pc="-1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Denoise</a:t>
            </a:r>
            <a:endParaRPr lang="zh-CN" altLang="en-US" sz="3600" spc="-1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cxnSp>
        <p:nvCxnSpPr>
          <p:cNvPr id="1033" name="直接箭头连接符 1032">
            <a:extLst>
              <a:ext uri="{FF2B5EF4-FFF2-40B4-BE49-F238E27FC236}">
                <a16:creationId xmlns:a16="http://schemas.microsoft.com/office/drawing/2014/main" id="{5DF3F54F-789B-FB72-E95C-C496E8438607}"/>
              </a:ext>
            </a:extLst>
          </p:cNvPr>
          <p:cNvCxnSpPr>
            <a:cxnSpLocks/>
          </p:cNvCxnSpPr>
          <p:nvPr/>
        </p:nvCxnSpPr>
        <p:spPr>
          <a:xfrm>
            <a:off x="9081327" y="4712189"/>
            <a:ext cx="64978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4" name="文本框 1033">
            <a:extLst>
              <a:ext uri="{FF2B5EF4-FFF2-40B4-BE49-F238E27FC236}">
                <a16:creationId xmlns:a16="http://schemas.microsoft.com/office/drawing/2014/main" id="{ACB70E73-B6C1-7613-5463-E70CD5CB009E}"/>
              </a:ext>
            </a:extLst>
          </p:cNvPr>
          <p:cNvSpPr txBox="1"/>
          <p:nvPr/>
        </p:nvSpPr>
        <p:spPr>
          <a:xfrm>
            <a:off x="7501940" y="3782380"/>
            <a:ext cx="14609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800" spc="-1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Step 1</a:t>
            </a:r>
            <a:endParaRPr lang="zh-CN" altLang="en-US" sz="2800" spc="-10"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pic>
        <p:nvPicPr>
          <p:cNvPr id="1036" name="图片 1035">
            <a:extLst>
              <a:ext uri="{FF2B5EF4-FFF2-40B4-BE49-F238E27FC236}">
                <a16:creationId xmlns:a16="http://schemas.microsoft.com/office/drawing/2014/main" id="{98EBC250-932D-D78D-7EA2-783B5E51E2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8604" y="4100834"/>
            <a:ext cx="1219200" cy="1219200"/>
          </a:xfrm>
          <a:prstGeom prst="rect">
            <a:avLst/>
          </a:prstGeom>
        </p:spPr>
      </p:pic>
      <p:pic>
        <p:nvPicPr>
          <p:cNvPr id="1038" name="图片 1037">
            <a:extLst>
              <a:ext uri="{FF2B5EF4-FFF2-40B4-BE49-F238E27FC236}">
                <a16:creationId xmlns:a16="http://schemas.microsoft.com/office/drawing/2014/main" id="{EC83FE5E-06C4-6BA4-20EA-1325480C01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1135" y="4069980"/>
            <a:ext cx="1219200" cy="1219200"/>
          </a:xfrm>
          <a:prstGeom prst="rect">
            <a:avLst/>
          </a:prstGeom>
        </p:spPr>
      </p:pic>
      <p:pic>
        <p:nvPicPr>
          <p:cNvPr id="1040" name="图片 1039">
            <a:extLst>
              <a:ext uri="{FF2B5EF4-FFF2-40B4-BE49-F238E27FC236}">
                <a16:creationId xmlns:a16="http://schemas.microsoft.com/office/drawing/2014/main" id="{80371351-1C43-6A2A-4CEB-D633C1845C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9059" y="4100834"/>
            <a:ext cx="1219200" cy="1219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42" name="文本框 1041">
                <a:extLst>
                  <a:ext uri="{FF2B5EF4-FFF2-40B4-BE49-F238E27FC236}">
                    <a16:creationId xmlns:a16="http://schemas.microsoft.com/office/drawing/2014/main" id="{9892F3B7-13B5-692A-45A4-F926E35DF80A}"/>
                  </a:ext>
                </a:extLst>
              </p:cNvPr>
              <p:cNvSpPr txBox="1"/>
              <p:nvPr/>
            </p:nvSpPr>
            <p:spPr>
              <a:xfrm>
                <a:off x="1900140" y="5787254"/>
                <a:ext cx="8601308" cy="8833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 </m:t>
                          </m:r>
                          <m: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b="0" i="1" spc="-10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pc="-10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b="0" i="1" spc="-10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sz="2800" b="0" i="1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altLang="zh-CN" sz="2800" b="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naryPr>
                        <m:sub>
                          <m:r>
                            <a:rPr lang="en-US" altLang="zh-CN" sz="2800" b="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  <m:r>
                            <a:rPr lang="en-US" altLang="zh-CN" sz="2800" b="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1:</m:t>
                          </m:r>
                          <m:r>
                            <a:rPr lang="en-US" altLang="zh-CN" sz="2800" b="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𝑇</m:t>
                          </m:r>
                        </m:sub>
                        <m:sup/>
                        <m:e>
                          <m:r>
                            <a:rPr lang="en-US" altLang="zh-CN" sz="2800" b="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280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800" b="0" i="1" spc="-10" dirty="0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 spc="-10" dirty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800" b="0" i="1" spc="-10" dirty="0" smtClean="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sSub>
                        <m:sSubPr>
                          <m:ctrlP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 </m:t>
                          </m:r>
                          <m: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b="0" i="1" spc="-10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b="0" i="1" spc="-10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𝑇</m:t>
                              </m:r>
                              <m:r>
                                <a:rPr lang="en-US" altLang="zh-CN" sz="2800" b="0" i="1" spc="-10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sz="2800" b="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sz="2800" b="0" i="1" spc="-10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pc="-10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b="0" i="1" spc="-10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altLang="zh-CN" sz="2800" b="0" i="1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 </m:t>
                          </m:r>
                          <m: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b="0" i="1" spc="-10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pc="-10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b="0" i="1" spc="-10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800" i="1" spc="-10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sz="280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 spc="-10" dirty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b="0" i="1" spc="-10" dirty="0" smtClean="0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2800" b="0" i="1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𝑑</m:t>
                      </m:r>
                      <m:sSub>
                        <m:sSubPr>
                          <m:ctrlPr>
                            <a:rPr lang="en-US" altLang="zh-CN" sz="2800" b="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800" b="0" i="1" spc="-10" dirty="0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altLang="zh-CN" sz="2800" b="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pc="-1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zh-CN" altLang="en-US" sz="2800" spc="-10" dirty="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042" name="文本框 1041">
                <a:extLst>
                  <a:ext uri="{FF2B5EF4-FFF2-40B4-BE49-F238E27FC236}">
                    <a16:creationId xmlns:a16="http://schemas.microsoft.com/office/drawing/2014/main" id="{9892F3B7-13B5-692A-45A4-F926E35DF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140" y="5787254"/>
                <a:ext cx="8601308" cy="8833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059F0C5-9678-6E5D-A943-96838ADA751B}"/>
                  </a:ext>
                </a:extLst>
              </p:cNvPr>
              <p:cNvSpPr txBox="1"/>
              <p:nvPr/>
            </p:nvSpPr>
            <p:spPr>
              <a:xfrm>
                <a:off x="1312868" y="2466842"/>
                <a:ext cx="58727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altLang="zh-CN" sz="28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059F0C5-9678-6E5D-A943-96838ADA7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868" y="2466842"/>
                <a:ext cx="587272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D960D77-58F5-F38E-254E-2B2DD407B90A}"/>
                  </a:ext>
                </a:extLst>
              </p:cNvPr>
              <p:cNvSpPr txBox="1"/>
              <p:nvPr/>
            </p:nvSpPr>
            <p:spPr>
              <a:xfrm>
                <a:off x="10371709" y="5295997"/>
                <a:ext cx="44286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D960D77-58F5-F38E-254E-2B2DD407B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1709" y="5295997"/>
                <a:ext cx="442860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E63D58A-1A22-1F5D-9E1A-B079F310932E}"/>
                  </a:ext>
                </a:extLst>
              </p:cNvPr>
              <p:cNvSpPr txBox="1"/>
              <p:nvPr/>
            </p:nvSpPr>
            <p:spPr>
              <a:xfrm>
                <a:off x="5839179" y="5301036"/>
                <a:ext cx="44286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E63D58A-1A22-1F5D-9E1A-B079F3109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179" y="5301036"/>
                <a:ext cx="44286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952B3A3-8455-C884-661E-69215816B453}"/>
                  </a:ext>
                </a:extLst>
              </p:cNvPr>
              <p:cNvSpPr txBox="1"/>
              <p:nvPr/>
            </p:nvSpPr>
            <p:spPr>
              <a:xfrm>
                <a:off x="1377481" y="5284380"/>
                <a:ext cx="44286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952B3A3-8455-C884-661E-69215816B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481" y="5284380"/>
                <a:ext cx="442860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110963C-DE5C-5C46-7D92-28D5D0D3536F}"/>
                  </a:ext>
                </a:extLst>
              </p:cNvPr>
              <p:cNvSpPr txBox="1"/>
              <p:nvPr/>
            </p:nvSpPr>
            <p:spPr>
              <a:xfrm>
                <a:off x="10214523" y="2487914"/>
                <a:ext cx="75723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998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110963C-DE5C-5C46-7D92-28D5D0D35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4523" y="2487914"/>
                <a:ext cx="757231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0FFA24C0-7241-67D7-3FD3-7B22DFECA45D}"/>
                  </a:ext>
                </a:extLst>
              </p:cNvPr>
              <p:cNvSpPr txBox="1"/>
              <p:nvPr/>
            </p:nvSpPr>
            <p:spPr>
              <a:xfrm>
                <a:off x="5681993" y="2491747"/>
                <a:ext cx="75723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999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0FFA24C0-7241-67D7-3FD3-7B22DFECA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993" y="2491747"/>
                <a:ext cx="757231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0A64C284-C333-36CB-AEB5-3412E5F6B133}"/>
                  </a:ext>
                </a:extLst>
              </p:cNvPr>
              <p:cNvSpPr txBox="1"/>
              <p:nvPr/>
            </p:nvSpPr>
            <p:spPr>
              <a:xfrm>
                <a:off x="8059372" y="5151858"/>
                <a:ext cx="34608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0A64C284-C333-36CB-AEB5-3412E5F6B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372" y="5151858"/>
                <a:ext cx="346087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F1A604C0-A576-3571-2CF4-9CBC217DE278}"/>
                  </a:ext>
                </a:extLst>
              </p:cNvPr>
              <p:cNvSpPr txBox="1"/>
              <p:nvPr/>
            </p:nvSpPr>
            <p:spPr>
              <a:xfrm>
                <a:off x="3644576" y="5129711"/>
                <a:ext cx="34608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F1A604C0-A576-3571-2CF4-9CBC217DE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576" y="5129711"/>
                <a:ext cx="346087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B30D6720-AED3-B79E-D151-FB2F5BBFBB81}"/>
                  </a:ext>
                </a:extLst>
              </p:cNvPr>
              <p:cNvSpPr txBox="1"/>
              <p:nvPr/>
            </p:nvSpPr>
            <p:spPr>
              <a:xfrm>
                <a:off x="3644576" y="2332580"/>
                <a:ext cx="34608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B30D6720-AED3-B79E-D151-FB2F5BBFB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576" y="2332580"/>
                <a:ext cx="346087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06E2DCE6-0C17-EC41-E477-F19D46D556F9}"/>
                  </a:ext>
                </a:extLst>
              </p:cNvPr>
              <p:cNvSpPr txBox="1"/>
              <p:nvPr/>
            </p:nvSpPr>
            <p:spPr>
              <a:xfrm>
                <a:off x="8087740" y="2328812"/>
                <a:ext cx="34608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06E2DCE6-0C17-EC41-E477-F19D46D55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740" y="2328812"/>
                <a:ext cx="346087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92A9FF39-9E26-D4FD-554D-8C11B513B879}"/>
              </a:ext>
            </a:extLst>
          </p:cNvPr>
          <p:cNvSpPr txBox="1"/>
          <p:nvPr/>
        </p:nvSpPr>
        <p:spPr>
          <a:xfrm>
            <a:off x="473029" y="831346"/>
            <a:ext cx="22669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Random 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8DDF1AD-746D-EA66-9CD0-0CB2BD194037}"/>
                  </a:ext>
                </a:extLst>
              </p:cNvPr>
              <p:cNvSpPr txBox="1"/>
              <p:nvPr/>
            </p:nvSpPr>
            <p:spPr>
              <a:xfrm>
                <a:off x="5862859" y="6388834"/>
                <a:ext cx="534747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 </m:t>
                        </m:r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spc="-10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pc="-10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  <m:r>
                              <a:rPr lang="en-US" altLang="zh-CN" sz="2800" b="0" i="1" spc="-10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pc="-10" dirty="0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8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: Denoise process at </a:t>
                </a:r>
                <a14:m>
                  <m:oMath xmlns:m="http://schemas.openxmlformats.org/officeDocument/2006/math">
                    <m:r>
                      <a:rPr lang="en-US" altLang="zh-CN" sz="2800" i="1" spc="-10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𝑡</m:t>
                    </m:r>
                  </m:oMath>
                </a14:m>
                <a:endParaRPr lang="zh-CN" altLang="en-US" sz="2800" i="1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8DDF1AD-746D-EA66-9CD0-0CB2BD194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859" y="6388834"/>
                <a:ext cx="5347476" cy="523220"/>
              </a:xfrm>
              <a:prstGeom prst="rect">
                <a:avLst/>
              </a:prstGeom>
              <a:blipFill>
                <a:blip r:embed="rId21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5449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2">
            <a:extLst>
              <a:ext uri="{FF2B5EF4-FFF2-40B4-BE49-F238E27FC236}">
                <a16:creationId xmlns:a16="http://schemas.microsoft.com/office/drawing/2014/main" id="{3A3DCACF-56CC-E6FA-7928-9F3CFA74C7D1}"/>
              </a:ext>
            </a:extLst>
          </p:cNvPr>
          <p:cNvSpPr txBox="1">
            <a:spLocks/>
          </p:cNvSpPr>
          <p:nvPr/>
        </p:nvSpPr>
        <p:spPr>
          <a:xfrm>
            <a:off x="274319" y="212682"/>
            <a:ext cx="8831581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Optimization Goal </a:t>
            </a:r>
            <a:r>
              <a:rPr lang="en-US" altLang="zh-CN"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Noise Prediction (Continued)</a:t>
            </a:r>
            <a:endParaRPr lang="zh-CN" altLang="en-US" sz="3600" spc="-1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7061E98-6B51-6DDA-537C-86F6E1AC589E}"/>
                  </a:ext>
                </a:extLst>
              </p:cNvPr>
              <p:cNvSpPr txBox="1"/>
              <p:nvPr/>
            </p:nvSpPr>
            <p:spPr>
              <a:xfrm>
                <a:off x="0" y="994395"/>
                <a:ext cx="10708340" cy="26193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sz="2800" i="1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rad>
                          <m:d>
                            <m:dPr>
                              <m:ctrlP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f>
                            <m:fPr>
                              <m:ctrlPr>
                                <a:rPr lang="en-US" altLang="zh-CN" sz="2800" i="1" dirty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2800" i="1" dirty="0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 dirty="0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800" i="1" dirty="0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CN" sz="2800" i="1" dirty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CN" sz="2800" i="1">
                                              <a:solidFill>
                                                <a:schemeClr val="bg2">
                                                  <a:lumMod val="9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800" i="1">
                                              <a:solidFill>
                                                <a:schemeClr val="bg2">
                                                  <a:lumMod val="9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rad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CN" sz="2800" i="1">
                                              <a:solidFill>
                                                <a:schemeClr val="bg2">
                                                  <a:lumMod val="9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800" i="1">
                                              <a:solidFill>
                                                <a:schemeClr val="bg2">
                                                  <a:lumMod val="9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  <m:r>
                            <a:rPr lang="en-US" altLang="zh-CN" sz="2800" i="1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rad>
                          <m:d>
                            <m:dPr>
                              <m:ctrlP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800" i="1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800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7061E98-6B51-6DDA-537C-86F6E1AC5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4395"/>
                <a:ext cx="10708340" cy="26193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9D3E586-5FF6-E1EF-718D-3F6DB51CDCE0}"/>
                  </a:ext>
                </a:extLst>
              </p:cNvPr>
              <p:cNvSpPr txBox="1"/>
              <p:nvPr/>
            </p:nvSpPr>
            <p:spPr>
              <a:xfrm>
                <a:off x="274319" y="5068579"/>
                <a:ext cx="6096000" cy="7950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  <m:rad>
                          <m:radPr>
                            <m:degHide m:val="on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</m:den>
                    </m:f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acc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zh-CN" alt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9D3E586-5FF6-E1EF-718D-3F6DB51CD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9" y="5068579"/>
                <a:ext cx="6096000" cy="7950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7DF64066-1DCD-04C1-8021-5D0F024BB45E}"/>
              </a:ext>
            </a:extLst>
          </p:cNvPr>
          <p:cNvCxnSpPr>
            <a:cxnSpLocks/>
          </p:cNvCxnSpPr>
          <p:nvPr/>
        </p:nvCxnSpPr>
        <p:spPr>
          <a:xfrm flipH="1" flipV="1">
            <a:off x="4663440" y="3322320"/>
            <a:ext cx="480060" cy="188976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9DFB6374-33DE-D2D4-3FEB-09CD1BE822E7}"/>
              </a:ext>
            </a:extLst>
          </p:cNvPr>
          <p:cNvSpPr/>
          <p:nvPr/>
        </p:nvSpPr>
        <p:spPr>
          <a:xfrm>
            <a:off x="4358639" y="2880690"/>
            <a:ext cx="480059" cy="3349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CF20830F-7643-6B9C-DD28-4297F946EA97}"/>
              </a:ext>
            </a:extLst>
          </p:cNvPr>
          <p:cNvSpPr/>
          <p:nvPr/>
        </p:nvSpPr>
        <p:spPr>
          <a:xfrm>
            <a:off x="4598669" y="5212080"/>
            <a:ext cx="956484" cy="47244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B01E674-B5C8-6907-2F1B-B397FA38E3B5}"/>
                  </a:ext>
                </a:extLst>
              </p:cNvPr>
              <p:cNvSpPr txBox="1"/>
              <p:nvPr/>
            </p:nvSpPr>
            <p:spPr>
              <a:xfrm>
                <a:off x="6911340" y="6033984"/>
                <a:ext cx="5356861" cy="7334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rad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ra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B01E674-B5C8-6907-2F1B-B397FA38E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340" y="6033984"/>
                <a:ext cx="5356861" cy="7334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7FF3C31-B957-D31F-220D-EE8EF007A372}"/>
                  </a:ext>
                </a:extLst>
              </p:cNvPr>
              <p:cNvSpPr txBox="1"/>
              <p:nvPr/>
            </p:nvSpPr>
            <p:spPr>
              <a:xfrm>
                <a:off x="6911340" y="5097527"/>
                <a:ext cx="4370072" cy="5865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ra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7FF3C31-B957-D31F-220D-EE8EF007A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340" y="5097527"/>
                <a:ext cx="4370072" cy="5865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F0A98971-D88E-3DAC-EB50-D13EBE64B7CE}"/>
              </a:ext>
            </a:extLst>
          </p:cNvPr>
          <p:cNvSpPr txBox="1"/>
          <p:nvPr/>
        </p:nvSpPr>
        <p:spPr>
          <a:xfrm>
            <a:off x="6911340" y="4699247"/>
            <a:ext cx="1813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Image Predictor</a:t>
            </a:r>
            <a:endParaRPr lang="zh-CN" altLang="en-US" dirty="0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0D756EC2-8403-5328-6831-D8CEAABF9966}"/>
              </a:ext>
            </a:extLst>
          </p:cNvPr>
          <p:cNvCxnSpPr>
            <a:cxnSpLocks/>
          </p:cNvCxnSpPr>
          <p:nvPr/>
        </p:nvCxnSpPr>
        <p:spPr>
          <a:xfrm flipH="1" flipV="1">
            <a:off x="10991853" y="5550801"/>
            <a:ext cx="552447" cy="78486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052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2">
            <a:extLst>
              <a:ext uri="{FF2B5EF4-FFF2-40B4-BE49-F238E27FC236}">
                <a16:creationId xmlns:a16="http://schemas.microsoft.com/office/drawing/2014/main" id="{3A3DCACF-56CC-E6FA-7928-9F3CFA74C7D1}"/>
              </a:ext>
            </a:extLst>
          </p:cNvPr>
          <p:cNvSpPr txBox="1">
            <a:spLocks/>
          </p:cNvSpPr>
          <p:nvPr/>
        </p:nvSpPr>
        <p:spPr>
          <a:xfrm>
            <a:off x="274319" y="212682"/>
            <a:ext cx="2628901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Rewrite ELBO</a:t>
            </a:r>
            <a:endParaRPr lang="zh-CN" altLang="en-US" sz="3600" spc="-1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97A2B35-83D3-93C5-2BB2-9455B11DAFAE}"/>
                  </a:ext>
                </a:extLst>
              </p:cNvPr>
              <p:cNvSpPr txBox="1"/>
              <p:nvPr/>
            </p:nvSpPr>
            <p:spPr>
              <a:xfrm>
                <a:off x="274318" y="1974210"/>
                <a:ext cx="10584180" cy="1303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b="0" i="0" spc="-1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ELBO</m:t>
                      </m:r>
                      <m:r>
                        <a:rPr lang="en-US" altLang="zh-CN" sz="2800" i="1" spc="-1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altLang="zh-CN" sz="2800" i="1" spc="-1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altLang="zh-CN" sz="2800" i="1" spc="-10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800" i="1" spc="-10" dirty="0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𝑡</m:t>
                          </m:r>
                          <m:r>
                            <a:rPr lang="en-US" altLang="zh-CN" sz="2800" i="1" spc="-10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=</m:t>
                          </m:r>
                          <m:r>
                            <a:rPr lang="en-US" altLang="zh-CN" sz="2800" b="0" i="1" spc="-10" dirty="0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800" i="1" spc="-10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800" i="1" spc="-10" dirty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800" i="1" spc="-10" dirty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altLang="zh-CN" sz="2800" i="1" spc="-10" dirty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altLang="zh-CN" sz="2800" i="1" spc="-10" dirty="0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800" i="1" spc="-10" dirty="0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i="1" spc="-10" dirty="0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800" i="1" spc="-10" dirty="0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800" i="1" spc="-10" dirty="0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i="1" spc="-10" dirty="0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800" i="1" spc="-10" dirty="0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</m:sSub>
                        </m:e>
                      </m:nary>
                      <m:r>
                        <a:rPr lang="en-US" altLang="zh-CN" sz="2800" b="0" i="1" spc="-1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[</m:t>
                      </m:r>
                      <m:f>
                        <m:fPr>
                          <m:ctrlPr>
                            <a:rPr lang="en-US" altLang="zh-CN" sz="2800" i="1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800" i="1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800" i="1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800" i="1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f>
                        <m:fPr>
                          <m:ctrlPr>
                            <a:rPr lang="en-US" altLang="zh-CN" sz="2800" i="1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CN" sz="2800" i="1">
                                              <a:solidFill>
                                                <a:schemeClr val="bg2">
                                                  <a:lumMod val="9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800" i="1">
                                              <a:solidFill>
                                                <a:schemeClr val="bg2">
                                                  <a:lumMod val="9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Sup>
                        <m:sSubSup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altLang="zh-CN" sz="28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altLang="zh-CN" sz="2800" b="0" i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m:rPr>
                          <m:nor/>
                        </m:rPr>
                        <a:rPr lang="en-US" altLang="zh-CN" sz="28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m:t> </m:t>
                      </m:r>
                    </m:oMath>
                  </m:oMathPara>
                </a14:m>
                <a:endParaRPr lang="zh-CN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97A2B35-83D3-93C5-2BB2-9455B11DA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8" y="1974210"/>
                <a:ext cx="10584180" cy="13038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424D384B-6840-48A3-0CE8-7A0DBB547D5A}"/>
              </a:ext>
            </a:extLst>
          </p:cNvPr>
          <p:cNvSpPr txBox="1"/>
          <p:nvPr/>
        </p:nvSpPr>
        <p:spPr>
          <a:xfrm>
            <a:off x="274319" y="1441218"/>
            <a:ext cx="2560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Image Predictor</a:t>
            </a:r>
            <a:endParaRPr lang="zh-CN" altLang="en-US" sz="28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BD6AC37-B90E-F4F6-70BB-2F6A5391E53C}"/>
              </a:ext>
            </a:extLst>
          </p:cNvPr>
          <p:cNvSpPr txBox="1"/>
          <p:nvPr/>
        </p:nvSpPr>
        <p:spPr>
          <a:xfrm>
            <a:off x="274318" y="3666742"/>
            <a:ext cx="2560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Noise Predictor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793214F-4034-0A31-73F8-11129EAB97F8}"/>
                  </a:ext>
                </a:extLst>
              </p:cNvPr>
              <p:cNvSpPr txBox="1"/>
              <p:nvPr/>
            </p:nvSpPr>
            <p:spPr>
              <a:xfrm>
                <a:off x="274318" y="4205202"/>
                <a:ext cx="10584180" cy="1303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spc="-10" dirty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ELBO</m:t>
                      </m:r>
                      <m:r>
                        <a:rPr lang="en-US" altLang="zh-CN" sz="2800" i="1" spc="-1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altLang="zh-CN" sz="2800" i="1" spc="-1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altLang="zh-CN" sz="2800" i="1" spc="-10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800" i="1" spc="-10" dirty="0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𝑡</m:t>
                          </m:r>
                          <m:r>
                            <a:rPr lang="en-US" altLang="zh-CN" sz="2800" i="1" spc="-10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=</m:t>
                          </m:r>
                          <m:r>
                            <a:rPr lang="en-US" altLang="zh-CN" sz="2800" b="0" i="1" spc="-10" dirty="0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800" i="1" spc="-10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800" i="1" spc="-10" dirty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800" i="1" spc="-10" dirty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altLang="zh-CN" sz="2800" i="1" spc="-10" dirty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altLang="zh-CN" sz="2800" i="1" spc="-10" dirty="0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800" i="1" spc="-10" dirty="0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i="1" spc="-10" dirty="0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800" i="1" spc="-10" dirty="0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CN" sz="2800" i="1" spc="-10" dirty="0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i="1" spc="-10" dirty="0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800" i="1" spc="-10" dirty="0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</m:sSub>
                        </m:e>
                      </m:nary>
                      <m:r>
                        <a:rPr lang="en-US" altLang="zh-CN" sz="2800" b="0" i="1" spc="-1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[</m:t>
                      </m:r>
                      <m:f>
                        <m:fPr>
                          <m:ctrlPr>
                            <a:rPr lang="en-US" altLang="zh-CN" sz="2800" i="1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800" i="1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800" i="1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800" i="1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f>
                        <m:fPr>
                          <m:ctrlPr>
                            <a:rPr lang="en-US" altLang="zh-CN" sz="2800" i="1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9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CN" sz="2800" i="1">
                                              <a:solidFill>
                                                <a:schemeClr val="bg2">
                                                  <a:lumMod val="9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800" i="1">
                                              <a:solidFill>
                                                <a:schemeClr val="bg2">
                                                  <a:lumMod val="9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2800" i="1">
                                          <a:solidFill>
                                            <a:schemeClr val="bg2">
                                              <a:lumMod val="9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28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Sup>
                        <m:sSubSup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altLang="zh-CN" sz="28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altLang="zh-CN" sz="2800" b="0" i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m:rPr>
                          <m:nor/>
                        </m:rPr>
                        <a:rPr lang="en-US" altLang="zh-CN" sz="28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m:t> </m:t>
                      </m:r>
                    </m:oMath>
                  </m:oMathPara>
                </a14:m>
                <a:endParaRPr lang="zh-CN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793214F-4034-0A31-73F8-11129EAB9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8" y="4205202"/>
                <a:ext cx="10584180" cy="13038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944D817F-D090-6E44-7831-003B427CD6B1}"/>
              </a:ext>
            </a:extLst>
          </p:cNvPr>
          <p:cNvCxnSpPr>
            <a:cxnSpLocks/>
          </p:cNvCxnSpPr>
          <p:nvPr/>
        </p:nvCxnSpPr>
        <p:spPr>
          <a:xfrm flipV="1">
            <a:off x="9144000" y="2971800"/>
            <a:ext cx="0" cy="1454203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A646B6FF-0B45-080E-CE46-7B4A313BF42C}"/>
              </a:ext>
            </a:extLst>
          </p:cNvPr>
          <p:cNvSpPr/>
          <p:nvPr/>
        </p:nvSpPr>
        <p:spPr>
          <a:xfrm>
            <a:off x="7691205" y="2406521"/>
            <a:ext cx="2473107" cy="49620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3CD2B8AD-60EE-CF39-AA50-6CF3E254B40B}"/>
              </a:ext>
            </a:extLst>
          </p:cNvPr>
          <p:cNvSpPr/>
          <p:nvPr/>
        </p:nvSpPr>
        <p:spPr>
          <a:xfrm>
            <a:off x="7752165" y="4588234"/>
            <a:ext cx="2412147" cy="53781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36938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2">
            <a:extLst>
              <a:ext uri="{FF2B5EF4-FFF2-40B4-BE49-F238E27FC236}">
                <a16:creationId xmlns:a16="http://schemas.microsoft.com/office/drawing/2014/main" id="{3A3DCACF-56CC-E6FA-7928-9F3CFA74C7D1}"/>
              </a:ext>
            </a:extLst>
          </p:cNvPr>
          <p:cNvSpPr txBox="1">
            <a:spLocks/>
          </p:cNvSpPr>
          <p:nvPr/>
        </p:nvSpPr>
        <p:spPr>
          <a:xfrm>
            <a:off x="274319" y="212682"/>
            <a:ext cx="5166361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Training in Noise Prediction </a:t>
            </a:r>
            <a:endParaRPr lang="zh-CN" altLang="en-US" sz="3600" spc="-1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10E5DA7-7571-E778-95AA-4F6C78A6A405}"/>
                  </a:ext>
                </a:extLst>
              </p:cNvPr>
              <p:cNvSpPr txBox="1"/>
              <p:nvPr/>
            </p:nvSpPr>
            <p:spPr>
              <a:xfrm>
                <a:off x="536946" y="847955"/>
                <a:ext cx="9060181" cy="5366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Repeat:</a:t>
                </a:r>
              </a:p>
              <a:p>
                <a:r>
                  <a:rPr lang="en-US" altLang="zh-CN" sz="2800" b="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	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800" b="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from training dataset</a:t>
                </a:r>
              </a:p>
              <a:p>
                <a:endParaRPr lang="en-US" altLang="zh-CN" sz="2800" b="0" spc="-10" dirty="0">
                  <a:solidFill>
                    <a:schemeClr val="tx1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r>
                  <a:rPr lang="en-US" altLang="zh-CN" sz="2800" spc="-1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	</a:t>
                </a:r>
                <a:r>
                  <a:rPr lang="en-US" altLang="zh-CN" sz="2800" b="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Pick </a:t>
                </a:r>
                <a14:m>
                  <m:oMath xmlns:m="http://schemas.openxmlformats.org/officeDocument/2006/math">
                    <m:r>
                      <a:rPr lang="en-US" altLang="zh-CN" sz="2800" b="0" i="1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𝑡</m:t>
                    </m:r>
                  </m:oMath>
                </a14:m>
                <a:r>
                  <a:rPr lang="en-US" altLang="zh-CN" sz="2800" b="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Uniform</m:t>
                    </m:r>
                    <m:r>
                      <a:rPr lang="en-US" altLang="zh-CN" sz="2800" b="0" i="1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[1,</m:t>
                    </m:r>
                    <m:r>
                      <a:rPr lang="en-US" altLang="zh-CN" sz="2800" b="0" i="1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𝑇</m:t>
                    </m:r>
                    <m:r>
                      <a:rPr lang="en-US" altLang="zh-CN" sz="2800" b="0" i="1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]</m:t>
                    </m:r>
                  </m:oMath>
                </a14:m>
                <a:endParaRPr lang="en-US" altLang="zh-CN" sz="2800" b="0" spc="-10" dirty="0">
                  <a:solidFill>
                    <a:schemeClr val="tx1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endParaRPr lang="en-US" altLang="zh-CN" sz="2800" spc="-1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r>
                  <a:rPr lang="en-US" altLang="zh-CN" sz="2800" b="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	Draw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800" b="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noise from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>
                        <a:latin typeface="Cambria Math" panose="02040503050406030204" pitchFamily="18" charset="0"/>
                      </a:rPr>
                      <m:t>0,</m:t>
                    </m:r>
                    <m:r>
                      <m:rPr>
                        <m:sty m:val="p"/>
                      </m:rPr>
                      <a:rPr lang="en-US" altLang="zh-CN" sz="28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800" b="0" spc="-10" dirty="0">
                  <a:solidFill>
                    <a:schemeClr val="tx1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endParaRPr lang="en-US" altLang="zh-CN" sz="2800" i="1" spc="-10" dirty="0">
                  <a:latin typeface="Cambria Math" panose="02040503050406030204" pitchFamily="18" charset="0"/>
                  <a:cs typeface="Calibri Light" panose="020F0302020204030204" pitchFamily="34" charset="0"/>
                </a:endParaRPr>
              </a:p>
              <a:p>
                <a:r>
                  <a:rPr lang="en-US" altLang="zh-CN" sz="2800" i="1" spc="-1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libri Light" panose="020F0302020204030204" pitchFamily="34" charset="0"/>
                  </a:rPr>
                  <a:t> </a:t>
                </a:r>
                <a:r>
                  <a:rPr lang="en-US" altLang="zh-CN" sz="2800" i="1" spc="-10" dirty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	</a:t>
                </a:r>
                <a:r>
                  <a:rPr lang="en-US" altLang="zh-CN" sz="2800" spc="-1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Drive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sub>
                    </m:sSub>
                    <m:r>
                      <a:rPr lang="en-US" altLang="zh-CN" sz="2800" b="0" i="1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sz="2800" spc="-1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endParaRPr lang="en-US" altLang="zh-CN" sz="2800" spc="-1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r>
                  <a:rPr lang="en-US" altLang="zh-CN" sz="2800" spc="-1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	Take gradient descent step on: </a:t>
                </a:r>
              </a:p>
              <a:p>
                <a:endParaRPr lang="en-US" altLang="zh-CN" sz="2800" spc="-1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algn="ctr"/>
                <a:r>
                  <a:rPr lang="en-US" altLang="zh-CN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zh-CN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altLang="zh-CN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8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spc="-1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	</a:t>
                </a:r>
                <a:endParaRPr lang="zh-CN" altLang="en-US" sz="2800" spc="-1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10E5DA7-7571-E778-95AA-4F6C78A6A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46" y="847955"/>
                <a:ext cx="9060181" cy="5366469"/>
              </a:xfrm>
              <a:prstGeom prst="rect">
                <a:avLst/>
              </a:prstGeom>
              <a:blipFill>
                <a:blip r:embed="rId3"/>
                <a:stretch>
                  <a:fillRect l="-1346" t="-10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图片 27">
            <a:extLst>
              <a:ext uri="{FF2B5EF4-FFF2-40B4-BE49-F238E27FC236}">
                <a16:creationId xmlns:a16="http://schemas.microsoft.com/office/drawing/2014/main" id="{C5AC8733-5782-0E5F-09EA-C2D0AB1C7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307" y="3664811"/>
            <a:ext cx="925812" cy="92581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2348D500-51EA-DF6B-ECB8-83B7B310AE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3094" y="1193464"/>
            <a:ext cx="925812" cy="9258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EB1F9AA6-EDB5-861E-A5E3-1FA2FD80C1E2}"/>
                  </a:ext>
                </a:extLst>
              </p:cNvPr>
              <p:cNvSpPr txBox="1"/>
              <p:nvPr/>
            </p:nvSpPr>
            <p:spPr>
              <a:xfrm>
                <a:off x="6482233" y="4491178"/>
                <a:ext cx="44196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EB1F9AA6-EDB5-861E-A5E3-1FA2FD80C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233" y="4491178"/>
                <a:ext cx="44196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7594B4D5-DD17-4B4C-2D51-61D4C4CF82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0828" y="2464785"/>
            <a:ext cx="925812" cy="92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749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2">
            <a:extLst>
              <a:ext uri="{FF2B5EF4-FFF2-40B4-BE49-F238E27FC236}">
                <a16:creationId xmlns:a16="http://schemas.microsoft.com/office/drawing/2014/main" id="{3A3DCACF-56CC-E6FA-7928-9F3CFA74C7D1}"/>
              </a:ext>
            </a:extLst>
          </p:cNvPr>
          <p:cNvSpPr txBox="1">
            <a:spLocks/>
          </p:cNvSpPr>
          <p:nvPr/>
        </p:nvSpPr>
        <p:spPr>
          <a:xfrm>
            <a:off x="274319" y="212682"/>
            <a:ext cx="7809284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Training in Noise Prediction (Batch Version) </a:t>
            </a:r>
            <a:endParaRPr lang="zh-CN" altLang="en-US" sz="3600" spc="-1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10E5DA7-7571-E778-95AA-4F6C78A6A405}"/>
                  </a:ext>
                </a:extLst>
              </p:cNvPr>
              <p:cNvSpPr txBox="1"/>
              <p:nvPr/>
            </p:nvSpPr>
            <p:spPr>
              <a:xfrm>
                <a:off x="536946" y="847955"/>
                <a:ext cx="9060181" cy="5825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Repeat:</a:t>
                </a:r>
              </a:p>
              <a:p>
                <a:r>
                  <a:rPr lang="en-US" altLang="zh-CN" sz="2800" b="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	Pick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0" i="1" smtClean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 smtClean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 smtClean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800" b="0" i="1" smtClean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800" b="0" i="1" smtClean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altLang="zh-CN" sz="2800" b="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from training dataset</a:t>
                </a:r>
              </a:p>
              <a:p>
                <a:endParaRPr lang="en-US" altLang="zh-CN" sz="2800" b="0" spc="-10" dirty="0">
                  <a:solidFill>
                    <a:schemeClr val="tx1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r>
                  <a:rPr lang="en-US" altLang="zh-CN" sz="280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	</a:t>
                </a:r>
                <a:r>
                  <a:rPr lang="en-US" altLang="zh-CN" sz="2800" b="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Pick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pc="-10" dirty="0" smtClean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800" b="0" i="1" spc="-10" dirty="0" smtClean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altLang="zh-CN" sz="2800" b="0" i="1" spc="-10" dirty="0" smtClean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800" b="0" i="1" spc="-10" dirty="0" smtClean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altLang="zh-CN" sz="2800" spc="-1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altLang="zh-CN" sz="2800" b="0" i="0" spc="-1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Uniform</m:t>
                    </m:r>
                    <m:r>
                      <a:rPr lang="en-US" altLang="zh-CN" sz="2800" b="0" i="1" spc="-1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[1,</m:t>
                    </m:r>
                    <m:r>
                      <a:rPr lang="en-US" altLang="zh-CN" sz="2800" b="0" i="1" spc="-1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𝑇</m:t>
                    </m:r>
                    <m:r>
                      <a:rPr lang="en-US" altLang="zh-CN" sz="2800" b="0" i="1" spc="-1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]</m:t>
                    </m:r>
                  </m:oMath>
                </a14:m>
                <a:endParaRPr lang="en-US" altLang="zh-CN" sz="2800" b="0" spc="-10" dirty="0">
                  <a:solidFill>
                    <a:schemeClr val="tx1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endParaRPr lang="en-US" altLang="zh-CN" sz="2800" spc="-10" dirty="0">
                  <a:solidFill>
                    <a:schemeClr val="tx1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r>
                  <a:rPr lang="en-US" altLang="zh-CN" sz="280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	</a:t>
                </a:r>
                <a:r>
                  <a:rPr lang="en-US" altLang="zh-CN" sz="2800" spc="-1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Draw</a:t>
                </a:r>
                <a:r>
                  <a:rPr lang="en-US" altLang="zh-CN" sz="280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0" i="1" smtClean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 smtClean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800" b="0" i="1" smtClean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800" b="0" i="1" smtClean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altLang="zh-CN" sz="2800" b="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altLang="zh-CN" sz="2800" spc="-1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,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altLang="zh-CN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</m:t>
                    </m:r>
                    <m:r>
                      <m:rPr>
                        <m:sty m:val="p"/>
                      </m:rPr>
                      <a:rPr lang="en-US" altLang="zh-CN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altLang="zh-CN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800" b="0" spc="-10" dirty="0">
                  <a:solidFill>
                    <a:schemeClr val="tx1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endParaRPr lang="en-US" altLang="zh-CN" sz="2800" i="1" spc="-10" dirty="0">
                  <a:solidFill>
                    <a:schemeClr val="tx1"/>
                  </a:solidFill>
                  <a:latin typeface="Cambria Math" panose="02040503050406030204" pitchFamily="18" charset="0"/>
                  <a:cs typeface="Calibri Light" panose="020F0302020204030204" pitchFamily="34" charset="0"/>
                </a:endParaRPr>
              </a:p>
              <a:p>
                <a:r>
                  <a:rPr lang="en-US" altLang="zh-CN" sz="2800" i="1" spc="-1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libri Light" panose="020F0302020204030204" pitchFamily="34" charset="0"/>
                  </a:rPr>
                  <a:t> 	</a:t>
                </a:r>
                <a:r>
                  <a:rPr lang="en-US" altLang="zh-CN" sz="280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Drive</a:t>
                </a:r>
                <a14:m>
                  <m:oMath xmlns:m="http://schemas.openxmlformats.org/officeDocument/2006/math">
                    <m:r>
                      <a:rPr lang="en-US" altLang="zh-CN" sz="2800" b="0" i="0" spc="-1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  <m:sSup>
                      <m:sSupPr>
                        <m:ctrlPr>
                          <a:rPr lang="en-US" altLang="zh-CN" sz="2800" i="1" spc="-10" dirty="0" smtClean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800" i="1" spc="-10" dirty="0" smtClean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b="0" i="1" spc="-10" dirty="0" smtClean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800" b="0" i="1" spc="-10" dirty="0" smtClean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altLang="zh-CN" sz="2800" spc="-10" dirty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, </a:t>
                </a:r>
                <a:r>
                  <a:rPr lang="en-US" altLang="zh-CN" sz="280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zh-CN" sz="28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samples:</a:t>
                </a:r>
                <a:endParaRPr lang="en-US" altLang="zh-CN" sz="2800" spc="-1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r>
                  <a:rPr lang="en-US" altLang="zh-CN" sz="2800" spc="-10" dirty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		</a:t>
                </a:r>
                <a:r>
                  <a:rPr lang="en-US" altLang="zh-CN" sz="2800" b="0" spc="-10" dirty="0">
                    <a:solidFill>
                      <a:schemeClr val="tx1"/>
                    </a:solidFill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pc="-1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800" b="0" i="1" spc="-1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b="0" i="1" spc="-1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800" b="0" i="1" spc="-1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CN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sSup>
                              <m:sSupPr>
                                <m:ctrlPr>
                                  <a:rPr lang="en-US" altLang="zh-CN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CN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sub>
                        </m:sSub>
                      </m:e>
                    </m:rad>
                    <m:sSubSup>
                      <m:sSubSupPr>
                        <m:ctrlPr>
                          <a:rPr lang="en-US" altLang="zh-CN" sz="2800" i="1" spc="-1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r>
                          <a:rPr lang="en-US" altLang="zh-CN" sz="2800" i="1" spc="-1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1" spc="-1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0</m:t>
                        </m:r>
                      </m:sub>
                      <m:sup>
                        <m:r>
                          <a:rPr lang="en-US" altLang="zh-CN" sz="2800" i="1" spc="-1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𝑛</m:t>
                        </m:r>
                      </m:sup>
                    </m:sSubSup>
                    <m:r>
                      <a:rPr lang="en-US" altLang="zh-CN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altLang="zh-C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CN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sSup>
                              <m:sSupPr>
                                <m:ctrlPr>
                                  <a:rPr lang="en-US" altLang="zh-CN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CN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sub>
                        </m:sSub>
                      </m:e>
                    </m:rad>
                    <m:sSubSup>
                      <m:sSubSupPr>
                        <m:ctrlPr>
                          <a:rPr lang="en-US" altLang="zh-C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altLang="zh-CN" sz="2800" spc="-1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endParaRPr lang="en-US" altLang="zh-CN" sz="2800" spc="-1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r>
                  <a:rPr lang="en-US" altLang="zh-CN" sz="2800" spc="-1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	Take gradient descent step on: </a:t>
                </a:r>
              </a:p>
              <a:p>
                <a:endParaRPr lang="en-US" altLang="zh-CN" sz="2800" spc="-1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algn="ctr"/>
                <a:r>
                  <a:rPr lang="en-US" altLang="zh-CN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 spc="-1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altLang="zh-CN" sz="2800" i="1" spc="-1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 spc="-1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∇</m:t>
                            </m:r>
                          </m:e>
                          <m:sub>
                            <m:r>
                              <a:rPr lang="en-US" altLang="zh-CN" sz="2800" spc="-1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zh-CN" sz="2800" spc="-1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||</m:t>
                        </m:r>
                        <m:sSub>
                          <m:sSubPr>
                            <m:ctrlPr>
                              <a:rPr lang="en-US" altLang="zh-CN" sz="2800" i="1" spc="-10" smtClean="0">
                                <a:solidFill>
                                  <a:srgbClr val="2818B5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sz="2800" i="1" spc="-10">
                                    <a:solidFill>
                                      <a:srgbClr val="2818B5"/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spc="-10">
                                    <a:solidFill>
                                      <a:srgbClr val="2818B5"/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𝜖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800" spc="-10">
                                <a:solidFill>
                                  <a:srgbClr val="2818B5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800" i="1" spc="-10">
                                <a:solidFill>
                                  <a:srgbClr val="2818B5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800" i="1" spc="-10" dirty="0">
                                    <a:solidFill>
                                      <a:srgbClr val="2818B5"/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spc="-10" dirty="0">
                                    <a:solidFill>
                                      <a:srgbClr val="2818B5"/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sz="2800" spc="-10" dirty="0">
                                    <a:solidFill>
                                      <a:srgbClr val="2818B5"/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1:</m:t>
                                </m:r>
                                <m:r>
                                  <a:rPr lang="en-US" altLang="zh-CN" sz="2800" spc="-10" dirty="0">
                                    <a:solidFill>
                                      <a:srgbClr val="2818B5"/>
                                    </a:solidFill>
                                    <a:latin typeface="Cambria Math" panose="02040503050406030204" pitchFamily="18" charset="0"/>
                                    <a:cs typeface="Calibri Light" panose="020F0302020204030204" pitchFamily="34" charset="0"/>
                                  </a:rPr>
                                  <m:t>𝑁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2800" spc="-1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CN" sz="2800" i="1" spc="-10">
                                <a:solidFill>
                                  <a:srgbClr val="2818B5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zh-CN" sz="2800" spc="-10">
                                <a:solidFill>
                                  <a:srgbClr val="2818B5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altLang="zh-CN" sz="2800" spc="-10">
                                <a:solidFill>
                                  <a:srgbClr val="2818B5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2800" spc="-10">
                                <a:solidFill>
                                  <a:srgbClr val="2818B5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1:</m:t>
                            </m:r>
                            <m:r>
                              <a:rPr lang="en-US" altLang="zh-CN" sz="2800" spc="-10">
                                <a:solidFill>
                                  <a:srgbClr val="2818B5"/>
                                </a:solidFill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𝑁</m:t>
                            </m:r>
                          </m:sup>
                        </m:sSubSup>
                        <m:r>
                          <a:rPr lang="en-US" altLang="zh-CN" sz="2800" spc="-1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||</m:t>
                        </m:r>
                      </m:e>
                      <m:sub>
                        <m:r>
                          <a:rPr lang="en-US" altLang="zh-CN" sz="2800" spc="-1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  <m:sup>
                        <m:r>
                          <a:rPr lang="en-US" altLang="zh-CN" sz="2800" spc="-1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2</m:t>
                        </m:r>
                      </m:sup>
                    </m:sSubSup>
                    <m:r>
                      <a:rPr lang="en-US" altLang="zh-CN" sz="2800" spc="-1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altLang="zh-CN" sz="2800" spc="-1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	</a:t>
                </a:r>
                <a:endParaRPr lang="zh-CN" altLang="en-US" sz="2800" spc="-1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10E5DA7-7571-E778-95AA-4F6C78A6A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46" y="847955"/>
                <a:ext cx="9060181" cy="5825441"/>
              </a:xfrm>
              <a:prstGeom prst="rect">
                <a:avLst/>
              </a:prstGeom>
              <a:blipFill>
                <a:blip r:embed="rId3"/>
                <a:stretch>
                  <a:fillRect l="-1346" t="-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3554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2">
                <a:extLst>
                  <a:ext uri="{FF2B5EF4-FFF2-40B4-BE49-F238E27FC236}">
                    <a16:creationId xmlns:a16="http://schemas.microsoft.com/office/drawing/2014/main" id="{3A3DCACF-56CC-E6FA-7928-9F3CFA74C7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4319" y="240382"/>
                <a:ext cx="4053841" cy="511422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b="0" i="0" kern="1200">
                    <a:solidFill>
                      <a:schemeClr val="tx1"/>
                    </a:solidFill>
                    <a:latin typeface="Calibri Light"/>
                    <a:ea typeface="+mj-ea"/>
                    <a:cs typeface="Calibri Light"/>
                  </a:defRPr>
                </a:lvl1pPr>
              </a:lstStyle>
              <a:p>
                <a:r>
                  <a:rPr lang="en-US" altLang="zh-CN" sz="3600" spc="-10" dirty="0">
                    <a:cs typeface="Calibri Light" panose="020F0302020204030204" pitchFamily="34" charset="0"/>
                  </a:rPr>
                  <a:t>Rewrite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3600" b="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3600" b="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CN" sz="36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36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36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36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  <m:r>
                              <a:rPr lang="en-US" altLang="zh-CN" sz="36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3600" b="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36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36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36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sz="3600" spc="-1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5" name="object 2">
                <a:extLst>
                  <a:ext uri="{FF2B5EF4-FFF2-40B4-BE49-F238E27FC236}">
                    <a16:creationId xmlns:a16="http://schemas.microsoft.com/office/drawing/2014/main" id="{3A3DCACF-56CC-E6FA-7928-9F3CFA74C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9" y="240382"/>
                <a:ext cx="4053841" cy="511422"/>
              </a:xfrm>
              <a:prstGeom prst="rect">
                <a:avLst/>
              </a:prstGeom>
              <a:blipFill>
                <a:blip r:embed="rId3"/>
                <a:stretch>
                  <a:fillRect l="-6767" t="-34524" b="-5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6195DB99-D5D4-AB1E-2511-269C166508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1337" y="2517501"/>
                <a:ext cx="7707631" cy="2350580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b="0" i="0" kern="1200">
                    <a:solidFill>
                      <a:schemeClr val="tx1"/>
                    </a:solidFill>
                    <a:latin typeface="Calibri Light"/>
                    <a:ea typeface="+mj-ea"/>
                    <a:cs typeface="Calibri Light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800" b="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  <m:r>
                              <a:rPr lang="en-US" altLang="zh-CN" sz="28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800" b="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CN" sz="2800" b="0" i="1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),</m:t>
                    </m:r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800" b="1"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US" altLang="zh-CN" sz="2800" spc="-10" dirty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)</a:t>
                </a:r>
              </a:p>
              <a:p>
                <a:endParaRPr lang="en-US" altLang="zh-CN" sz="2800" spc="-10" dirty="0">
                  <a:latin typeface="Cambria Math" panose="02040503050406030204" pitchFamily="18" charset="0"/>
                  <a:cs typeface="Calibri Light" panose="020F03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800" b="0" i="1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→</m:t>
                    </m:r>
                    <m:sSub>
                      <m:sSubPr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  <m: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−1</m:t>
                        </m:r>
                      </m:sub>
                    </m:sSub>
                    <m:r>
                      <a:rPr lang="en-US" altLang="zh-CN" sz="2800" b="0" i="1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2800" spc="-10" dirty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 	where</a:t>
                </a:r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altLang="zh-CN" sz="2800" spc="-10" dirty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sz="2800" b="1"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US" altLang="zh-CN" sz="2800" spc="-10" dirty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)</a:t>
                </a:r>
              </a:p>
              <a:p>
                <a:endParaRPr lang="en-US" altLang="zh-CN" sz="2800" spc="-10" dirty="0">
                  <a:latin typeface="Cambria Math" panose="02040503050406030204" pitchFamily="18" charset="0"/>
                  <a:cs typeface="Calibri Light" panose="020F0302020204030204" pitchFamily="34" charset="0"/>
                </a:endParaRPr>
              </a:p>
              <a:p>
                <a:r>
                  <a:rPr lang="en-US" altLang="zh-CN" sz="2800" b="0" spc="-10" dirty="0">
                    <a:cs typeface="Calibri Light" panose="020F0302020204030204" pitchFamily="34" charset="0"/>
                  </a:rPr>
                  <a:t>	   </a:t>
                </a:r>
                <a14:m>
                  <m:oMath xmlns:m="http://schemas.openxmlformats.org/officeDocument/2006/math">
                    <m:r>
                      <a:rPr lang="en-US" altLang="zh-CN" sz="2800" b="0" i="1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  <m:rad>
                          <m:radPr>
                            <m:degHide m:val="on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</m:den>
                    </m:f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acc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)+</m:t>
                    </m:r>
                  </m:oMath>
                </a14:m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CN" sz="2800" spc="-10" dirty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6195DB99-D5D4-AB1E-2511-269C16650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37" y="2517501"/>
                <a:ext cx="7707631" cy="2350580"/>
              </a:xfrm>
              <a:prstGeom prst="rect">
                <a:avLst/>
              </a:prstGeom>
              <a:blipFill>
                <a:blip r:embed="rId4"/>
                <a:stretch>
                  <a:fillRect t="-38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DE42885-3FC0-51B1-3665-EACE02024A84}"/>
                  </a:ext>
                </a:extLst>
              </p:cNvPr>
              <p:cNvSpPr txBox="1"/>
              <p:nvPr/>
            </p:nvSpPr>
            <p:spPr>
              <a:xfrm>
                <a:off x="6669630" y="2442469"/>
                <a:ext cx="5569699" cy="7950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  <m:rad>
                          <m:radPr>
                            <m:degHide m:val="on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</m:den>
                    </m:f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acc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zh-CN" alt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DE42885-3FC0-51B1-3665-EACE02024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630" y="2442469"/>
                <a:ext cx="5569699" cy="7950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05E8EF0A-7736-D23A-E4EB-E09AFD70F821}"/>
              </a:ext>
            </a:extLst>
          </p:cNvPr>
          <p:cNvCxnSpPr>
            <a:cxnSpLocks/>
          </p:cNvCxnSpPr>
          <p:nvPr/>
        </p:nvCxnSpPr>
        <p:spPr>
          <a:xfrm flipV="1">
            <a:off x="1816273" y="3051670"/>
            <a:ext cx="4902979" cy="37165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9752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2">
            <a:extLst>
              <a:ext uri="{FF2B5EF4-FFF2-40B4-BE49-F238E27FC236}">
                <a16:creationId xmlns:a16="http://schemas.microsoft.com/office/drawing/2014/main" id="{3A3DCACF-56CC-E6FA-7928-9F3CFA74C7D1}"/>
              </a:ext>
            </a:extLst>
          </p:cNvPr>
          <p:cNvSpPr txBox="1">
            <a:spLocks/>
          </p:cNvSpPr>
          <p:nvPr/>
        </p:nvSpPr>
        <p:spPr>
          <a:xfrm>
            <a:off x="274319" y="212682"/>
            <a:ext cx="5585461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Inference in Noise Prediction </a:t>
            </a:r>
            <a:endParaRPr lang="zh-CN" altLang="en-US" sz="3600" spc="-1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10E5DA7-7571-E778-95AA-4F6C78A6A405}"/>
                  </a:ext>
                </a:extLst>
              </p:cNvPr>
              <p:cNvSpPr txBox="1"/>
              <p:nvPr/>
            </p:nvSpPr>
            <p:spPr>
              <a:xfrm>
                <a:off x="737224" y="1705739"/>
                <a:ext cx="10965182" cy="42421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Sample a Noise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2800" spc="-10" dirty="0"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i="1" spc="-10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~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altLang="zh-CN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𝐈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800" b="0" spc="-10" dirty="0">
                  <a:solidFill>
                    <a:schemeClr val="tx1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endParaRPr lang="en-US" altLang="zh-CN" sz="2800" b="0" spc="-10" dirty="0">
                  <a:solidFill>
                    <a:schemeClr val="tx1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r>
                  <a:rPr lang="en-US" altLang="zh-CN" sz="2800" b="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	Repeat from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2800" b="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2800" b="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:</a:t>
                </a:r>
              </a:p>
              <a:p>
                <a:r>
                  <a:rPr lang="en-US" altLang="zh-CN" sz="2800" spc="-1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	</a:t>
                </a:r>
              </a:p>
              <a:p>
                <a:r>
                  <a:rPr lang="en-US" altLang="zh-CN" sz="2800" spc="-1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		Draw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CN" sz="2800" spc="-1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>
                        <a:latin typeface="Cambria Math" panose="02040503050406030204" pitchFamily="18" charset="0"/>
                      </a:rPr>
                      <m:t>0,</m:t>
                    </m:r>
                    <m:r>
                      <m:rPr>
                        <m:sty m:val="p"/>
                      </m:rPr>
                      <a:rPr lang="en-US" altLang="zh-CN" sz="28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800" spc="-1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endParaRPr lang="en-US" altLang="zh-CN" sz="2800" spc="-1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r>
                  <a:rPr lang="en-US" altLang="zh-CN" sz="2800" b="0" spc="-1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		Up</a:t>
                </a:r>
                <a:r>
                  <a:rPr lang="en-US" altLang="zh-CN" sz="2800" spc="-1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date according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altLang="zh-CN" sz="2800" b="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800" b="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  <m:r>
                              <a:rPr lang="en-US" altLang="zh-CN" sz="28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800" b="0" i="1" spc="-1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280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pc="-10" dirty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800" b="0" spc="-10" dirty="0">
                  <a:solidFill>
                    <a:schemeClr val="tx1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r>
                  <a:rPr lang="en-US" altLang="zh-CN" sz="2800" spc="-1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	</a:t>
                </a:r>
              </a:p>
              <a:p>
                <a:pPr algn="ctr"/>
                <a:r>
                  <a:rPr lang="en-US" altLang="zh-CN" sz="28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2800" i="1" spc="-10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  <m:rad>
                          <m:radPr>
                            <m:degHide m:val="on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</m:den>
                    </m:f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acc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CN" sz="2800" spc="-10" dirty="0">
                    <a:latin typeface="Cambria Math" panose="02040503050406030204" pitchFamily="18" charset="0"/>
                    <a:cs typeface="Calibri Light" panose="020F0302020204030204" pitchFamily="34" charset="0"/>
                  </a:rPr>
                  <a:t> </a:t>
                </a:r>
                <a:r>
                  <a:rPr lang="en-US" altLang="zh-CN" sz="2800" spc="-1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	</a:t>
                </a:r>
                <a:endParaRPr lang="zh-CN" altLang="en-US" sz="2800" spc="-1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10E5DA7-7571-E778-95AA-4F6C78A6A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24" y="1705739"/>
                <a:ext cx="10965182" cy="4242123"/>
              </a:xfrm>
              <a:prstGeom prst="rect">
                <a:avLst/>
              </a:prstGeom>
              <a:blipFill>
                <a:blip r:embed="rId3"/>
                <a:stretch>
                  <a:fillRect l="-1167" t="-14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8CBDF78B-2C04-6686-FA70-216DD06D5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6909" y="1239673"/>
            <a:ext cx="925812" cy="9258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6028AF3-32B1-7D4E-8122-A636570555F3}"/>
                  </a:ext>
                </a:extLst>
              </p:cNvPr>
              <p:cNvSpPr txBox="1"/>
              <p:nvPr/>
            </p:nvSpPr>
            <p:spPr>
              <a:xfrm>
                <a:off x="5998835" y="2031572"/>
                <a:ext cx="44196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6028AF3-32B1-7D4E-8122-A63657055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835" y="2031572"/>
                <a:ext cx="44196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24AAF1E1-7783-54AD-B8CF-F636D6F74311}"/>
              </a:ext>
            </a:extLst>
          </p:cNvPr>
          <p:cNvSpPr/>
          <p:nvPr/>
        </p:nvSpPr>
        <p:spPr>
          <a:xfrm>
            <a:off x="3379569" y="5152261"/>
            <a:ext cx="6606304" cy="76422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133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2">
            <a:extLst>
              <a:ext uri="{FF2B5EF4-FFF2-40B4-BE49-F238E27FC236}">
                <a16:creationId xmlns:a16="http://schemas.microsoft.com/office/drawing/2014/main" id="{3A3DCACF-56CC-E6FA-7928-9F3CFA74C7D1}"/>
              </a:ext>
            </a:extLst>
          </p:cNvPr>
          <p:cNvSpPr txBox="1">
            <a:spLocks/>
          </p:cNvSpPr>
          <p:nvPr/>
        </p:nvSpPr>
        <p:spPr>
          <a:xfrm>
            <a:off x="274319" y="212682"/>
            <a:ext cx="8139698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Inference in Noise Prediction (Batch Version) </a:t>
            </a:r>
            <a:endParaRPr lang="zh-CN" altLang="en-US" sz="3600" spc="-1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10E5DA7-7571-E778-95AA-4F6C78A6A405}"/>
                  </a:ext>
                </a:extLst>
              </p:cNvPr>
              <p:cNvSpPr txBox="1"/>
              <p:nvPr/>
            </p:nvSpPr>
            <p:spPr>
              <a:xfrm>
                <a:off x="737224" y="1705739"/>
                <a:ext cx="10965182" cy="42863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spc="-1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Sample </a:t>
                </a:r>
                <a14:m>
                  <m:oMath xmlns:m="http://schemas.openxmlformats.org/officeDocument/2006/math">
                    <m:r>
                      <a:rPr lang="en-US" altLang="zh-CN" sz="2800" spc="-10">
                        <a:latin typeface="Cambria Math" panose="02040503050406030204" pitchFamily="18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m:t>𝑛</m:t>
                    </m:r>
                  </m:oMath>
                </a14:m>
                <a:r>
                  <a:rPr lang="en-US" altLang="zh-CN" sz="2800" spc="-1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noise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 spc="-10" smtClean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r>
                          <a:rPr lang="en-US" altLang="zh-CN" sz="2800" spc="-1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spc="-1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𝑇</m:t>
                        </m:r>
                      </m:sub>
                      <m:sup>
                        <m:r>
                          <a:rPr lang="en-US" altLang="zh-CN" sz="2800" spc="-1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800" spc="-1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altLang="zh-CN" sz="2800" spc="-1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,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 spc="-10"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r>
                          <a:rPr lang="en-US" altLang="zh-CN" sz="2800" spc="-10"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spc="-10"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𝑇</m:t>
                        </m:r>
                      </m:sub>
                      <m:sup>
                        <m:r>
                          <a:rPr lang="en-US" altLang="zh-CN" sz="2800" spc="-10"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zh-CN" sz="2800" spc="-1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spc="-10" dirty="0">
                        <a:latin typeface="Cambria Math" panose="02040503050406030204" pitchFamily="18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m:t>~</m:t>
                    </m:r>
                    <m:r>
                      <a:rPr lang="en-US" altLang="zh-CN" sz="2800" spc="-10">
                        <a:latin typeface="Cambria Math" panose="02040503050406030204" pitchFamily="18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m:t>𝒩</m:t>
                    </m:r>
                    <m:r>
                      <a:rPr lang="en-US" altLang="zh-CN" sz="2800" spc="-10">
                        <a:latin typeface="Cambria Math" panose="02040503050406030204" pitchFamily="18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sz="2800" spc="-10">
                        <a:latin typeface="Cambria Math" panose="02040503050406030204" pitchFamily="18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m:t>𝟎</m:t>
                    </m:r>
                    <m:r>
                      <a:rPr lang="en-US" altLang="zh-CN" sz="2800" spc="-10">
                        <a:latin typeface="Cambria Math" panose="02040503050406030204" pitchFamily="18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m:t>,</m:t>
                    </m:r>
                    <m:r>
                      <a:rPr lang="en-US" altLang="zh-CN" sz="2800" spc="-10">
                        <a:latin typeface="Cambria Math" panose="02040503050406030204" pitchFamily="18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m:t>𝐈</m:t>
                    </m:r>
                    <m:r>
                      <a:rPr lang="en-US" altLang="zh-CN" sz="2800" spc="-10">
                        <a:latin typeface="Cambria Math" panose="02040503050406030204" pitchFamily="18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endParaRPr lang="en-US" altLang="zh-CN" sz="2800" spc="-1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endParaRPr lang="en-US" altLang="zh-CN" sz="2800" spc="-1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r>
                  <a:rPr lang="en-US" altLang="zh-CN" sz="2800" spc="-1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	Repeat from </a:t>
                </a:r>
                <a14:m>
                  <m:oMath xmlns:m="http://schemas.openxmlformats.org/officeDocument/2006/math">
                    <m:r>
                      <a:rPr lang="en-US" altLang="zh-CN" sz="2800" spc="-10">
                        <a:latin typeface="Cambria Math" panose="02040503050406030204" pitchFamily="18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m:t>𝑡</m:t>
                    </m:r>
                    <m:r>
                      <a:rPr lang="en-US" altLang="zh-CN" sz="2800" spc="-10">
                        <a:latin typeface="Cambria Math" panose="02040503050406030204" pitchFamily="18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altLang="zh-CN" sz="2800" spc="-10">
                        <a:latin typeface="Cambria Math" panose="02040503050406030204" pitchFamily="18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m:t>𝑇</m:t>
                    </m:r>
                  </m:oMath>
                </a14:m>
                <a:r>
                  <a:rPr lang="en-US" altLang="zh-CN" sz="2800" spc="-1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sz="2800" spc="-10">
                        <a:latin typeface="Cambria Math" panose="02040503050406030204" pitchFamily="18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m:t>𝑡</m:t>
                    </m:r>
                    <m:r>
                      <a:rPr lang="en-US" altLang="zh-CN" sz="2800" spc="-10">
                        <a:latin typeface="Cambria Math" panose="02040503050406030204" pitchFamily="18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m:t>=1</m:t>
                    </m:r>
                  </m:oMath>
                </a14:m>
                <a:r>
                  <a:rPr lang="en-US" altLang="zh-CN" sz="2800" spc="-1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:</a:t>
                </a:r>
              </a:p>
              <a:p>
                <a:r>
                  <a:rPr lang="en-US" altLang="zh-CN" sz="2800" spc="-1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	</a:t>
                </a:r>
              </a:p>
              <a:p>
                <a:r>
                  <a:rPr lang="en-US" altLang="zh-CN" sz="2800" spc="-1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		Draw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pc="-10" smtClean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800" spc="-1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𝑧</m:t>
                        </m:r>
                      </m:e>
                      <m:sup>
                        <m:r>
                          <a:rPr lang="en-US" altLang="zh-CN" sz="2800" spc="-1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800" spc="-1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altLang="zh-CN" sz="2800" spc="-1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pc="-10"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800" spc="-10"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𝑧</m:t>
                        </m:r>
                      </m:e>
                      <m:sup>
                        <m:r>
                          <a:rPr lang="en-US" altLang="zh-CN" sz="2800" spc="-10"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800" spc="-10">
                        <a:latin typeface="Cambria Math" panose="02040503050406030204" pitchFamily="18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m:t>~</m:t>
                    </m:r>
                    <m:r>
                      <a:rPr lang="en-US" altLang="zh-CN" sz="2800" spc="-10">
                        <a:latin typeface="Cambria Math" panose="02040503050406030204" pitchFamily="18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m:t>𝒩</m:t>
                    </m:r>
                    <m:r>
                      <a:rPr lang="en-US" altLang="zh-CN" sz="2800" spc="-10">
                        <a:latin typeface="Cambria Math" panose="02040503050406030204" pitchFamily="18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m:t>(0,</m:t>
                    </m:r>
                    <m:r>
                      <m:rPr>
                        <m:sty m:val="p"/>
                      </m:rPr>
                      <a:rPr lang="en-US" altLang="zh-CN" sz="2800" spc="-10">
                        <a:latin typeface="Cambria Math" panose="02040503050406030204" pitchFamily="18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m:t>I</m:t>
                    </m:r>
                    <m:r>
                      <a:rPr lang="en-US" altLang="zh-CN" sz="2800" spc="-10">
                        <a:latin typeface="Cambria Math" panose="02040503050406030204" pitchFamily="18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endParaRPr lang="en-US" altLang="zh-CN" sz="2800" spc="-1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endParaRPr lang="en-US" altLang="zh-CN" sz="2800" spc="-1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r>
                  <a:rPr lang="en-US" altLang="zh-CN" sz="2800" spc="-1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		Update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 spc="-10" smtClean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r>
                          <a:rPr lang="en-US" altLang="zh-CN" sz="2800" spc="-1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spc="-1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𝑡</m:t>
                        </m:r>
                        <m:r>
                          <a:rPr lang="en-US" altLang="zh-CN" sz="2800" spc="-1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−1</m:t>
                        </m:r>
                      </m:sub>
                      <m:sup>
                        <m:r>
                          <a:rPr lang="en-US" altLang="zh-CN" sz="2800" spc="-1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800" spc="-1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altLang="zh-CN" sz="2800" spc="-1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:</a:t>
                </a:r>
              </a:p>
              <a:p>
                <a:r>
                  <a:rPr lang="en-US" altLang="zh-CN" sz="2800" spc="-1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	</a:t>
                </a:r>
              </a:p>
              <a:p>
                <a:pPr algn="ctr"/>
                <a:r>
                  <a:rPr lang="en-US" altLang="zh-CN" sz="2800" spc="-1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 spc="-10" smtClean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r>
                          <a:rPr lang="en-US" altLang="zh-CN" sz="2800" spc="-1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spc="-1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𝑡</m:t>
                        </m:r>
                        <m:r>
                          <a:rPr lang="en-US" altLang="zh-CN" sz="2800" spc="-1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−1</m:t>
                        </m:r>
                      </m:sub>
                      <m:sup>
                        <m:r>
                          <a:rPr lang="en-US" altLang="zh-CN" sz="2800" spc="-1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800" spc="-1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𝑁</m:t>
                        </m:r>
                      </m:sup>
                    </m:sSubSup>
                    <m:r>
                      <a:rPr lang="en-US" altLang="zh-CN" sz="2800" spc="-10" dirty="0">
                        <a:latin typeface="Cambria Math" panose="02040503050406030204" pitchFamily="18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sz="2800" spc="-10" dirty="0"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800" i="1" spc="-10">
                                <a:latin typeface="Cambria Math" panose="02040503050406030204" pitchFamily="18" charset="0"/>
                                <a:ea typeface="Calibri Light" panose="020F0302020204030204" pitchFamily="34" charset="0"/>
                                <a:cs typeface="Calibri Light" panose="020F0302020204030204" pitchFamily="34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sz="2800" i="1" spc="-10">
                                    <a:latin typeface="Cambria Math" panose="02040503050406030204" pitchFamily="18" charset="0"/>
                                    <a:ea typeface="Calibri Light" panose="020F0302020204030204" pitchFamily="34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800" i="1" spc="-10">
                                        <a:latin typeface="Cambria Math" panose="02040503050406030204" pitchFamily="18" charset="0"/>
                                        <a:ea typeface="Calibri Light" panose="020F0302020204030204" pitchFamily="34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800" spc="-10">
                                        <a:latin typeface="Cambria Math" panose="02040503050406030204" pitchFamily="18" charset="0"/>
                                        <a:ea typeface="Calibri Light" panose="020F0302020204030204" pitchFamily="34" charset="0"/>
                                        <a:cs typeface="Calibri Light" panose="020F0302020204030204" pitchFamily="34" charset="0"/>
                                      </a:rPr>
                                      <m:t>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2800" spc="-10">
                                    <a:latin typeface="Cambria Math" panose="02040503050406030204" pitchFamily="18" charset="0"/>
                                    <a:ea typeface="Calibri Light" panose="020F0302020204030204" pitchFamily="34" charset="0"/>
                                    <a:cs typeface="Calibri Light" panose="020F0302020204030204" pitchFamily="34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sz="2800" spc="-10">
                        <a:latin typeface="Cambria Math" panose="02040503050406030204" pitchFamily="18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m:t>(</m:t>
                    </m:r>
                    <m:sSubSup>
                      <m:sSubSupPr>
                        <m:ctrlPr>
                          <a:rPr lang="en-US" altLang="zh-CN" sz="2800" i="1" spc="-10" smtClean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r>
                          <a:rPr lang="en-US" altLang="zh-CN" sz="2800" spc="-1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spc="-1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2800" spc="-1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800" spc="-1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𝑁</m:t>
                        </m:r>
                      </m:sup>
                    </m:sSubSup>
                    <m:r>
                      <a:rPr lang="en-US" altLang="zh-CN" sz="2800" spc="-10" dirty="0">
                        <a:latin typeface="Cambria Math" panose="02040503050406030204" pitchFamily="18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m:t>−</m:t>
                    </m:r>
                    <m:f>
                      <m:fPr>
                        <m:ctrlPr>
                          <a:rPr lang="en-US" altLang="zh-CN" sz="2800" i="1" spc="-10" dirty="0"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sz="2800" spc="-10"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CN" sz="2800" i="1" spc="-10">
                                <a:latin typeface="Cambria Math" panose="02040503050406030204" pitchFamily="18" charset="0"/>
                                <a:ea typeface="Calibri Light" panose="020F0302020204030204" pitchFamily="34" charset="0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spc="-10">
                                <a:latin typeface="Cambria Math" panose="02040503050406030204" pitchFamily="18" charset="0"/>
                                <a:ea typeface="Calibri Light" panose="020F0302020204030204" pitchFamily="34" charset="0"/>
                                <a:cs typeface="Calibri Light" panose="020F0302020204030204" pitchFamily="34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sz="2800" spc="-10">
                                <a:latin typeface="Cambria Math" panose="02040503050406030204" pitchFamily="18" charset="0"/>
                                <a:ea typeface="Calibri Light" panose="020F0302020204030204" pitchFamily="34" charset="0"/>
                                <a:cs typeface="Calibri Light" panose="020F0302020204030204" pitchFamily="34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800" i="1" spc="-10">
                                <a:latin typeface="Cambria Math" panose="02040503050406030204" pitchFamily="18" charset="0"/>
                                <a:ea typeface="Calibri Light" panose="020F0302020204030204" pitchFamily="34" charset="0"/>
                                <a:cs typeface="Calibri Light" panose="020F03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spc="-10">
                                <a:latin typeface="Cambria Math" panose="02040503050406030204" pitchFamily="18" charset="0"/>
                                <a:ea typeface="Calibri Light" panose="020F0302020204030204" pitchFamily="34" charset="0"/>
                                <a:cs typeface="Calibri Light" panose="020F0302020204030204" pitchFamily="34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altLang="zh-CN" sz="2800" i="1" spc="-10">
                                    <a:latin typeface="Cambria Math" panose="02040503050406030204" pitchFamily="18" charset="0"/>
                                    <a:ea typeface="Calibri Light" panose="020F0302020204030204" pitchFamily="34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800" i="1" spc="-10">
                                        <a:latin typeface="Cambria Math" panose="02040503050406030204" pitchFamily="18" charset="0"/>
                                        <a:ea typeface="Calibri Light" panose="020F0302020204030204" pitchFamily="34" charset="0"/>
                                        <a:cs typeface="Calibri Light" panose="020F030202020403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800" spc="-10">
                                        <a:latin typeface="Cambria Math" panose="02040503050406030204" pitchFamily="18" charset="0"/>
                                        <a:ea typeface="Calibri Light" panose="020F0302020204030204" pitchFamily="34" charset="0"/>
                                        <a:cs typeface="Calibri Light" panose="020F0302020204030204" pitchFamily="34" charset="0"/>
                                      </a:rPr>
                                      <m:t>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2800" spc="-10">
                                    <a:latin typeface="Cambria Math" panose="02040503050406030204" pitchFamily="18" charset="0"/>
                                    <a:ea typeface="Calibri Light" panose="020F0302020204030204" pitchFamily="34" charset="0"/>
                                    <a:cs typeface="Calibri Light" panose="020F0302020204030204" pitchFamily="34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  <m:rad>
                          <m:radPr>
                            <m:degHide m:val="on"/>
                            <m:ctrlPr>
                              <a:rPr lang="en-US" altLang="zh-CN" sz="2800" i="1" spc="-10">
                                <a:latin typeface="Cambria Math" panose="02040503050406030204" pitchFamily="18" charset="0"/>
                                <a:ea typeface="Calibri Light" panose="020F0302020204030204" pitchFamily="34" charset="0"/>
                                <a:cs typeface="Calibri Light" panose="020F0302020204030204" pitchFamily="34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sz="2800" i="1" spc="-10">
                                    <a:latin typeface="Cambria Math" panose="02040503050406030204" pitchFamily="18" charset="0"/>
                                    <a:ea typeface="Calibri Light" panose="020F0302020204030204" pitchFamily="34" charset="0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spc="-10">
                                    <a:latin typeface="Cambria Math" panose="02040503050406030204" pitchFamily="18" charset="0"/>
                                    <a:ea typeface="Calibri Light" panose="020F0302020204030204" pitchFamily="34" charset="0"/>
                                    <a:cs typeface="Calibri Light" panose="020F0302020204030204" pitchFamily="34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CN" sz="2800" spc="-10">
                                    <a:latin typeface="Cambria Math" panose="02040503050406030204" pitchFamily="18" charset="0"/>
                                    <a:ea typeface="Calibri Light" panose="020F0302020204030204" pitchFamily="34" charset="0"/>
                                    <a:cs typeface="Calibri Light" panose="020F0302020204030204" pitchFamily="34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</m:den>
                    </m:f>
                    <m:sSub>
                      <m:sSubPr>
                        <m:ctrlPr>
                          <a:rPr lang="en-US" altLang="zh-CN" sz="2800" i="1" spc="-10"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800" i="1" spc="-10">
                                <a:latin typeface="Cambria Math" panose="02040503050406030204" pitchFamily="18" charset="0"/>
                                <a:ea typeface="Calibri Light" panose="020F0302020204030204" pitchFamily="34" charset="0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800" spc="-10">
                                <a:latin typeface="Cambria Math" panose="02040503050406030204" pitchFamily="18" charset="0"/>
                                <a:ea typeface="Calibri Light" panose="020F0302020204030204" pitchFamily="34" charset="0"/>
                                <a:cs typeface="Calibri Light" panose="020F0302020204030204" pitchFamily="34" charset="0"/>
                              </a:rPr>
                              <m:t>𝜖</m:t>
                            </m:r>
                          </m:e>
                        </m:acc>
                      </m:e>
                      <m:sub>
                        <m:r>
                          <a:rPr lang="en-US" altLang="zh-CN" sz="2800" spc="-10"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𝜃</m:t>
                        </m:r>
                      </m:sub>
                    </m:sSub>
                    <m:sSubSup>
                      <m:sSubSupPr>
                        <m:ctrlPr>
                          <a:rPr lang="en-US" altLang="zh-CN" sz="2800" i="1" spc="-10" smtClean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r>
                          <a:rPr lang="en-US" altLang="zh-CN" sz="2800" spc="-1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(</m:t>
                        </m:r>
                        <m:r>
                          <a:rPr lang="en-US" altLang="zh-CN" sz="2800" spc="-1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spc="-1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2800" spc="-1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800" spc="-1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𝑁</m:t>
                        </m:r>
                      </m:sup>
                    </m:sSubSup>
                    <m:r>
                      <a:rPr lang="en-US" altLang="zh-CN" sz="2800" spc="-10">
                        <a:latin typeface="Cambria Math" panose="02040503050406030204" pitchFamily="18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m:t>))</m:t>
                    </m:r>
                  </m:oMath>
                </a14:m>
                <a:r>
                  <a:rPr lang="en-US" altLang="zh-CN" sz="2800" spc="-1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spc="-10">
                        <a:latin typeface="Cambria Math" panose="02040503050406030204" pitchFamily="18" charset="0"/>
                        <a:ea typeface="Calibri Light" panose="020F0302020204030204" pitchFamily="34" charset="0"/>
                        <a:cs typeface="Calibri Light" panose="020F0302020204030204" pitchFamily="34" charset="0"/>
                      </a:rPr>
                      <m:t>+</m:t>
                    </m:r>
                  </m:oMath>
                </a14:m>
                <a:r>
                  <a:rPr lang="en-US" altLang="zh-CN" sz="2800" spc="-1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 spc="-10"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r>
                          <a:rPr lang="en-US" altLang="zh-CN" sz="2800" spc="-10"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spc="-10"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𝑞</m:t>
                        </m:r>
                      </m:sub>
                      <m:sup>
                        <m:r>
                          <a:rPr lang="en-US" altLang="zh-CN" sz="2800" spc="-10"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altLang="zh-CN" sz="2800" i="1" spc="-10"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800" spc="-10"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altLang="zh-CN" sz="2800" i="1" spc="-10" smtClean="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800" spc="-1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𝑧</m:t>
                        </m:r>
                      </m:e>
                      <m:sup>
                        <m:r>
                          <a:rPr lang="en-US" altLang="zh-CN" sz="2800" spc="-1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800" spc="-10">
                            <a:solidFill>
                              <a:srgbClr val="2818B5"/>
                            </a:solidFill>
                            <a:latin typeface="Cambria Math" panose="02040503050406030204" pitchFamily="18" charset="0"/>
                            <a:ea typeface="Calibri Light" panose="020F0302020204030204" pitchFamily="34" charset="0"/>
                            <a:cs typeface="Calibri Light" panose="020F0302020204030204" pitchFamily="34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altLang="zh-CN" sz="2800" spc="-1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	</a:t>
                </a:r>
                <a:endParaRPr lang="zh-CN" altLang="en-US" sz="2800" spc="-1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10E5DA7-7571-E778-95AA-4F6C78A6A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24" y="1705739"/>
                <a:ext cx="10965182" cy="4286302"/>
              </a:xfrm>
              <a:prstGeom prst="rect">
                <a:avLst/>
              </a:prstGeom>
              <a:blipFill>
                <a:blip r:embed="rId3"/>
                <a:stretch>
                  <a:fillRect l="-1167" t="-12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24AAF1E1-7783-54AD-B8CF-F636D6F74311}"/>
              </a:ext>
            </a:extLst>
          </p:cNvPr>
          <p:cNvSpPr/>
          <p:nvPr/>
        </p:nvSpPr>
        <p:spPr>
          <a:xfrm>
            <a:off x="2896882" y="5152261"/>
            <a:ext cx="7845398" cy="76422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1144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19" y="212682"/>
            <a:ext cx="487010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Diffusion Process in DDPM</a:t>
            </a:r>
            <a:endParaRPr sz="3600" spc="-1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DEAC436-3A54-E8E9-3EDD-416283E52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284" y="1515435"/>
            <a:ext cx="1219200" cy="1219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038A6DE-6A2E-77DF-C666-3C9A1F29B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671" y="1509570"/>
            <a:ext cx="1219200" cy="1219200"/>
          </a:xfrm>
          <a:prstGeom prst="rect">
            <a:avLst/>
          </a:prstGeom>
        </p:spPr>
      </p:pic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24B2E56E-6F5E-B429-33BA-724B9FA2A004}"/>
              </a:ext>
            </a:extLst>
          </p:cNvPr>
          <p:cNvCxnSpPr>
            <a:cxnSpLocks/>
          </p:cNvCxnSpPr>
          <p:nvPr/>
        </p:nvCxnSpPr>
        <p:spPr>
          <a:xfrm>
            <a:off x="2339656" y="2119171"/>
            <a:ext cx="649789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1596DB81-2E11-6D07-CA91-D6ABB7E35632}"/>
                  </a:ext>
                </a:extLst>
              </p:cNvPr>
              <p:cNvSpPr txBox="1"/>
              <p:nvPr/>
            </p:nvSpPr>
            <p:spPr>
              <a:xfrm>
                <a:off x="2761753" y="1243055"/>
                <a:ext cx="226695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800" spc="-10" dirty="0">
                    <a:latin typeface="Calibri Light" panose="020F0302020204030204" pitchFamily="34" charset="0"/>
                    <a:ea typeface="+mj-ea"/>
                    <a:cs typeface="Calibri Light" panose="020F0302020204030204" pitchFamily="34" charset="0"/>
                  </a:rPr>
                  <a:t>Step </a:t>
                </a:r>
                <a14:m>
                  <m:oMath xmlns:m="http://schemas.openxmlformats.org/officeDocument/2006/math">
                    <m:r>
                      <a:rPr lang="en-US" altLang="zh-CN" sz="2800" i="1" spc="-10" dirty="0" smtClean="0">
                        <a:latin typeface="Cambria Math" panose="02040503050406030204" pitchFamily="18" charset="0"/>
                        <a:ea typeface="+mj-ea"/>
                        <a:cs typeface="Calibri Light" panose="020F0302020204030204" pitchFamily="34" charset="0"/>
                      </a:rPr>
                      <m:t>𝑇</m:t>
                    </m:r>
                    <m:r>
                      <a:rPr lang="en-US" altLang="zh-CN" sz="2800" b="0" i="1" spc="-10" dirty="0" smtClean="0">
                        <a:latin typeface="Cambria Math" panose="02040503050406030204" pitchFamily="18" charset="0"/>
                        <a:ea typeface="+mj-ea"/>
                        <a:cs typeface="Calibri Light" panose="020F0302020204030204" pitchFamily="34" charset="0"/>
                      </a:rPr>
                      <m:t>=</m:t>
                    </m:r>
                  </m:oMath>
                </a14:m>
                <a:r>
                  <a:rPr lang="en-US" altLang="zh-CN" sz="2800" spc="-1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1000</a:t>
                </a:r>
                <a:endParaRPr lang="zh-CN" altLang="en-US" sz="2800" spc="-10" dirty="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1596DB81-2E11-6D07-CA91-D6ABB7E35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753" y="1243055"/>
                <a:ext cx="2266950" cy="430887"/>
              </a:xfrm>
              <a:prstGeom prst="rect">
                <a:avLst/>
              </a:prstGeom>
              <a:blipFill>
                <a:blip r:embed="rId5"/>
                <a:stretch>
                  <a:fillRect l="-5108" t="-23944" r="-5376" b="-492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88934C68-0852-6E08-16E0-097C93B554DC}"/>
              </a:ext>
            </a:extLst>
          </p:cNvPr>
          <p:cNvSpPr/>
          <p:nvPr/>
        </p:nvSpPr>
        <p:spPr>
          <a:xfrm>
            <a:off x="3064504" y="1677352"/>
            <a:ext cx="1506231" cy="898876"/>
          </a:xfrm>
          <a:prstGeom prst="roundRect">
            <a:avLst/>
          </a:prstGeom>
          <a:solidFill>
            <a:srgbClr val="E7DAD2"/>
          </a:solidFill>
          <a:ln>
            <a:solidFill>
              <a:schemeClr val="tx1"/>
            </a:solidFill>
          </a:ln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pc="-1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Add</a:t>
            </a:r>
          </a:p>
          <a:p>
            <a:pPr algn="ctr"/>
            <a:r>
              <a:rPr lang="en-US" altLang="zh-CN" sz="2800" spc="-1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Noise</a:t>
            </a:r>
            <a:endParaRPr lang="zh-CN" altLang="en-US" sz="3600" spc="-1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81D01F35-F9E1-AEBF-F4CD-FEE9DE521C2D}"/>
              </a:ext>
            </a:extLst>
          </p:cNvPr>
          <p:cNvCxnSpPr>
            <a:cxnSpLocks/>
          </p:cNvCxnSpPr>
          <p:nvPr/>
        </p:nvCxnSpPr>
        <p:spPr>
          <a:xfrm>
            <a:off x="4681310" y="2119170"/>
            <a:ext cx="649789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588EE6B8-77E8-1C0C-800C-E41C062EBEDF}"/>
              </a:ext>
            </a:extLst>
          </p:cNvPr>
          <p:cNvCxnSpPr>
            <a:cxnSpLocks/>
          </p:cNvCxnSpPr>
          <p:nvPr/>
        </p:nvCxnSpPr>
        <p:spPr>
          <a:xfrm>
            <a:off x="6790523" y="2111505"/>
            <a:ext cx="649789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7014A09A-1D99-5B5D-1EFA-23D1E50B3228}"/>
              </a:ext>
            </a:extLst>
          </p:cNvPr>
          <p:cNvSpPr/>
          <p:nvPr/>
        </p:nvSpPr>
        <p:spPr>
          <a:xfrm>
            <a:off x="7500049" y="1677352"/>
            <a:ext cx="1506231" cy="898876"/>
          </a:xfrm>
          <a:prstGeom prst="roundRect">
            <a:avLst/>
          </a:prstGeom>
          <a:solidFill>
            <a:srgbClr val="E7DAD2"/>
          </a:solidFill>
          <a:ln>
            <a:solidFill>
              <a:schemeClr val="tx1"/>
            </a:solidFill>
          </a:ln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pc="-1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Add</a:t>
            </a:r>
          </a:p>
          <a:p>
            <a:pPr algn="ctr"/>
            <a:r>
              <a:rPr lang="en-US" altLang="zh-CN" sz="2800" spc="-1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Noise</a:t>
            </a:r>
            <a:endParaRPr lang="zh-CN" altLang="en-US" sz="3600" spc="-1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3272664-182D-621D-5FD1-EC448CB2F2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3515" y="1501905"/>
            <a:ext cx="1219200" cy="1219200"/>
          </a:xfrm>
          <a:prstGeom prst="rect">
            <a:avLst/>
          </a:prstGeom>
        </p:spPr>
      </p:pic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F5C76FC1-1286-F4AF-F513-71AE7C99336C}"/>
              </a:ext>
            </a:extLst>
          </p:cNvPr>
          <p:cNvCxnSpPr>
            <a:cxnSpLocks/>
          </p:cNvCxnSpPr>
          <p:nvPr/>
        </p:nvCxnSpPr>
        <p:spPr>
          <a:xfrm>
            <a:off x="9073707" y="2126790"/>
            <a:ext cx="649789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21882220-2CA1-5AA0-B234-6134D3C2A15F}"/>
              </a:ext>
            </a:extLst>
          </p:cNvPr>
          <p:cNvCxnSpPr>
            <a:cxnSpLocks/>
          </p:cNvCxnSpPr>
          <p:nvPr/>
        </p:nvCxnSpPr>
        <p:spPr>
          <a:xfrm>
            <a:off x="10593115" y="3251990"/>
            <a:ext cx="0" cy="322645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A18870BE-BEDE-DCEC-A98A-F00AEBD58C91}"/>
              </a:ext>
            </a:extLst>
          </p:cNvPr>
          <p:cNvCxnSpPr>
            <a:cxnSpLocks/>
          </p:cNvCxnSpPr>
          <p:nvPr/>
        </p:nvCxnSpPr>
        <p:spPr>
          <a:xfrm flipH="1">
            <a:off x="1598884" y="3574635"/>
            <a:ext cx="8994231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E7193100-6BC9-F123-3F0A-EEB78341C36C}"/>
              </a:ext>
            </a:extLst>
          </p:cNvPr>
          <p:cNvCxnSpPr>
            <a:cxnSpLocks/>
          </p:cNvCxnSpPr>
          <p:nvPr/>
        </p:nvCxnSpPr>
        <p:spPr>
          <a:xfrm>
            <a:off x="1598884" y="3574635"/>
            <a:ext cx="0" cy="739185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文本框 50">
            <a:extLst>
              <a:ext uri="{FF2B5EF4-FFF2-40B4-BE49-F238E27FC236}">
                <a16:creationId xmlns:a16="http://schemas.microsoft.com/office/drawing/2014/main" id="{9EEBA02E-85A0-4A26-53BB-ADB27B9811D0}"/>
              </a:ext>
            </a:extLst>
          </p:cNvPr>
          <p:cNvSpPr txBox="1"/>
          <p:nvPr/>
        </p:nvSpPr>
        <p:spPr>
          <a:xfrm>
            <a:off x="7494320" y="1196981"/>
            <a:ext cx="14609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800" spc="-1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Step 999</a:t>
            </a:r>
            <a:endParaRPr lang="zh-CN" altLang="en-US" sz="2800" spc="-10"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cxnSp>
        <p:nvCxnSpPr>
          <p:cNvPr id="1025" name="直接箭头连接符 1024">
            <a:extLst>
              <a:ext uri="{FF2B5EF4-FFF2-40B4-BE49-F238E27FC236}">
                <a16:creationId xmlns:a16="http://schemas.microsoft.com/office/drawing/2014/main" id="{A600B911-BE48-D7A7-7E1B-A52E092F5C2E}"/>
              </a:ext>
            </a:extLst>
          </p:cNvPr>
          <p:cNvCxnSpPr>
            <a:cxnSpLocks/>
          </p:cNvCxnSpPr>
          <p:nvPr/>
        </p:nvCxnSpPr>
        <p:spPr>
          <a:xfrm>
            <a:off x="2339656" y="4948410"/>
            <a:ext cx="649789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6" name="文本框 1025">
            <a:extLst>
              <a:ext uri="{FF2B5EF4-FFF2-40B4-BE49-F238E27FC236}">
                <a16:creationId xmlns:a16="http://schemas.microsoft.com/office/drawing/2014/main" id="{3BBF3096-0123-4793-CEA0-9EAEC204628B}"/>
              </a:ext>
            </a:extLst>
          </p:cNvPr>
          <p:cNvSpPr txBox="1"/>
          <p:nvPr/>
        </p:nvSpPr>
        <p:spPr>
          <a:xfrm>
            <a:off x="3089696" y="4026220"/>
            <a:ext cx="14609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800" spc="-1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Step 2</a:t>
            </a:r>
            <a:endParaRPr lang="zh-CN" altLang="en-US" sz="2800" spc="-10"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1027" name="矩形: 圆角 1026">
            <a:extLst>
              <a:ext uri="{FF2B5EF4-FFF2-40B4-BE49-F238E27FC236}">
                <a16:creationId xmlns:a16="http://schemas.microsoft.com/office/drawing/2014/main" id="{39471B96-5D2D-CF07-A492-7CF3C8E77BD3}"/>
              </a:ext>
            </a:extLst>
          </p:cNvPr>
          <p:cNvSpPr/>
          <p:nvPr/>
        </p:nvSpPr>
        <p:spPr>
          <a:xfrm>
            <a:off x="3064504" y="4506591"/>
            <a:ext cx="1506231" cy="898876"/>
          </a:xfrm>
          <a:prstGeom prst="roundRect">
            <a:avLst/>
          </a:prstGeom>
          <a:solidFill>
            <a:srgbClr val="E7DAD2"/>
          </a:solidFill>
          <a:ln>
            <a:solidFill>
              <a:schemeClr val="tx1"/>
            </a:solidFill>
          </a:ln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pc="-1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Add</a:t>
            </a:r>
          </a:p>
          <a:p>
            <a:pPr algn="ctr"/>
            <a:r>
              <a:rPr lang="en-US" altLang="zh-CN" sz="2800" spc="-1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Noise</a:t>
            </a:r>
            <a:endParaRPr lang="zh-CN" altLang="en-US" sz="2800" spc="-1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cxnSp>
        <p:nvCxnSpPr>
          <p:cNvPr id="1029" name="直接箭头连接符 1028">
            <a:extLst>
              <a:ext uri="{FF2B5EF4-FFF2-40B4-BE49-F238E27FC236}">
                <a16:creationId xmlns:a16="http://schemas.microsoft.com/office/drawing/2014/main" id="{1A89A766-7811-4F44-C13F-4B812F31AA41}"/>
              </a:ext>
            </a:extLst>
          </p:cNvPr>
          <p:cNvCxnSpPr>
            <a:cxnSpLocks/>
          </p:cNvCxnSpPr>
          <p:nvPr/>
        </p:nvCxnSpPr>
        <p:spPr>
          <a:xfrm>
            <a:off x="4681310" y="4948409"/>
            <a:ext cx="649789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0" name="直接箭头连接符 1029">
            <a:extLst>
              <a:ext uri="{FF2B5EF4-FFF2-40B4-BE49-F238E27FC236}">
                <a16:creationId xmlns:a16="http://schemas.microsoft.com/office/drawing/2014/main" id="{41AF29B5-0522-B341-0F0A-8481FDBF332D}"/>
              </a:ext>
            </a:extLst>
          </p:cNvPr>
          <p:cNvCxnSpPr>
            <a:cxnSpLocks/>
          </p:cNvCxnSpPr>
          <p:nvPr/>
        </p:nvCxnSpPr>
        <p:spPr>
          <a:xfrm>
            <a:off x="6790523" y="4940744"/>
            <a:ext cx="649789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1" name="矩形: 圆角 1030">
            <a:extLst>
              <a:ext uri="{FF2B5EF4-FFF2-40B4-BE49-F238E27FC236}">
                <a16:creationId xmlns:a16="http://schemas.microsoft.com/office/drawing/2014/main" id="{98F99086-F588-66FB-39D8-DF2B685F7DB7}"/>
              </a:ext>
            </a:extLst>
          </p:cNvPr>
          <p:cNvSpPr/>
          <p:nvPr/>
        </p:nvSpPr>
        <p:spPr>
          <a:xfrm>
            <a:off x="7500049" y="4506591"/>
            <a:ext cx="1506231" cy="898876"/>
          </a:xfrm>
          <a:prstGeom prst="roundRect">
            <a:avLst/>
          </a:prstGeom>
          <a:solidFill>
            <a:srgbClr val="E7DAD2"/>
          </a:solidFill>
          <a:ln>
            <a:solidFill>
              <a:schemeClr val="tx1"/>
            </a:solidFill>
          </a:ln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pc="-1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Add</a:t>
            </a:r>
          </a:p>
          <a:p>
            <a:pPr algn="ctr"/>
            <a:r>
              <a:rPr lang="en-US" altLang="zh-CN" sz="2800" spc="-1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Noise</a:t>
            </a:r>
            <a:endParaRPr lang="zh-CN" altLang="en-US" sz="3600" spc="-1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cxnSp>
        <p:nvCxnSpPr>
          <p:cNvPr id="1033" name="直接箭头连接符 1032">
            <a:extLst>
              <a:ext uri="{FF2B5EF4-FFF2-40B4-BE49-F238E27FC236}">
                <a16:creationId xmlns:a16="http://schemas.microsoft.com/office/drawing/2014/main" id="{5DF3F54F-789B-FB72-E95C-C496E8438607}"/>
              </a:ext>
            </a:extLst>
          </p:cNvPr>
          <p:cNvCxnSpPr>
            <a:cxnSpLocks/>
          </p:cNvCxnSpPr>
          <p:nvPr/>
        </p:nvCxnSpPr>
        <p:spPr>
          <a:xfrm>
            <a:off x="9073707" y="4956029"/>
            <a:ext cx="649789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4" name="文本框 1033">
            <a:extLst>
              <a:ext uri="{FF2B5EF4-FFF2-40B4-BE49-F238E27FC236}">
                <a16:creationId xmlns:a16="http://schemas.microsoft.com/office/drawing/2014/main" id="{ACB70E73-B6C1-7613-5463-E70CD5CB009E}"/>
              </a:ext>
            </a:extLst>
          </p:cNvPr>
          <p:cNvSpPr txBox="1"/>
          <p:nvPr/>
        </p:nvSpPr>
        <p:spPr>
          <a:xfrm>
            <a:off x="7494320" y="4026220"/>
            <a:ext cx="14609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800" spc="-1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Step 1</a:t>
            </a:r>
            <a:endParaRPr lang="zh-CN" altLang="en-US" sz="2800" spc="-10"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pic>
        <p:nvPicPr>
          <p:cNvPr id="1036" name="图片 1035">
            <a:extLst>
              <a:ext uri="{FF2B5EF4-FFF2-40B4-BE49-F238E27FC236}">
                <a16:creationId xmlns:a16="http://schemas.microsoft.com/office/drawing/2014/main" id="{98EBC250-932D-D78D-7EA2-783B5E51E2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0984" y="4344674"/>
            <a:ext cx="1219200" cy="1219200"/>
          </a:xfrm>
          <a:prstGeom prst="rect">
            <a:avLst/>
          </a:prstGeom>
        </p:spPr>
      </p:pic>
      <p:pic>
        <p:nvPicPr>
          <p:cNvPr id="1038" name="图片 1037">
            <a:extLst>
              <a:ext uri="{FF2B5EF4-FFF2-40B4-BE49-F238E27FC236}">
                <a16:creationId xmlns:a16="http://schemas.microsoft.com/office/drawing/2014/main" id="{EC83FE5E-06C4-6BA4-20EA-1325480C01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3515" y="4313820"/>
            <a:ext cx="1219200" cy="1219200"/>
          </a:xfrm>
          <a:prstGeom prst="rect">
            <a:avLst/>
          </a:prstGeom>
        </p:spPr>
      </p:pic>
      <p:pic>
        <p:nvPicPr>
          <p:cNvPr id="1040" name="图片 1039">
            <a:extLst>
              <a:ext uri="{FF2B5EF4-FFF2-40B4-BE49-F238E27FC236}">
                <a16:creationId xmlns:a16="http://schemas.microsoft.com/office/drawing/2014/main" id="{80371351-1C43-6A2A-4CEB-D633C1845C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1439" y="4344674"/>
            <a:ext cx="1219200" cy="1219200"/>
          </a:xfrm>
          <a:prstGeom prst="rect">
            <a:avLst/>
          </a:prstGeom>
        </p:spPr>
      </p:pic>
      <p:sp>
        <p:nvSpPr>
          <p:cNvPr id="1042" name="文本框 1041">
            <a:extLst>
              <a:ext uri="{FF2B5EF4-FFF2-40B4-BE49-F238E27FC236}">
                <a16:creationId xmlns:a16="http://schemas.microsoft.com/office/drawing/2014/main" id="{9892F3B7-13B5-692A-45A4-F926E35DF80A}"/>
              </a:ext>
            </a:extLst>
          </p:cNvPr>
          <p:cNvSpPr txBox="1"/>
          <p:nvPr/>
        </p:nvSpPr>
        <p:spPr>
          <a:xfrm>
            <a:off x="7115417" y="6249531"/>
            <a:ext cx="418260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800" spc="-1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Also called: </a:t>
            </a:r>
            <a:r>
              <a:rPr lang="en-US" altLang="zh-CN" sz="2800" b="1" u="sng" spc="-1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Forward Process</a:t>
            </a:r>
            <a:endParaRPr lang="zh-CN" altLang="en-US" sz="2800" b="1" u="sng" spc="-10"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9C1587E-57E3-58E0-65C7-9BE1FEEB3FA9}"/>
                  </a:ext>
                </a:extLst>
              </p:cNvPr>
              <p:cNvSpPr txBox="1"/>
              <p:nvPr/>
            </p:nvSpPr>
            <p:spPr>
              <a:xfrm>
                <a:off x="1167159" y="2732579"/>
                <a:ext cx="87864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altLang="zh-CN" sz="28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9C1587E-57E3-58E0-65C7-9BE1FEEB3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159" y="2732579"/>
                <a:ext cx="87864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2F0C418-527B-4AA5-19DF-EFC680A8985B}"/>
                  </a:ext>
                </a:extLst>
              </p:cNvPr>
              <p:cNvSpPr txBox="1"/>
              <p:nvPr/>
            </p:nvSpPr>
            <p:spPr>
              <a:xfrm>
                <a:off x="10371684" y="5533020"/>
                <a:ext cx="44286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2F0C418-527B-4AA5-19DF-EFC680A89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1684" y="5533020"/>
                <a:ext cx="44286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D8354F0-CB48-20B4-B0F4-DA53CAB566A8}"/>
                  </a:ext>
                </a:extLst>
              </p:cNvPr>
              <p:cNvSpPr txBox="1"/>
              <p:nvPr/>
            </p:nvSpPr>
            <p:spPr>
              <a:xfrm>
                <a:off x="5839154" y="5538059"/>
                <a:ext cx="44286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D8354F0-CB48-20B4-B0F4-DA53CAB56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154" y="5538059"/>
                <a:ext cx="442860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4E32D16-2325-2677-7850-BD6375D98528}"/>
                  </a:ext>
                </a:extLst>
              </p:cNvPr>
              <p:cNvSpPr txBox="1"/>
              <p:nvPr/>
            </p:nvSpPr>
            <p:spPr>
              <a:xfrm>
                <a:off x="1377456" y="5521403"/>
                <a:ext cx="44286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4E32D16-2325-2677-7850-BD6375D98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456" y="5521403"/>
                <a:ext cx="44286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E1D74DD-F228-3E83-996E-3F1C1FB33346}"/>
                  </a:ext>
                </a:extLst>
              </p:cNvPr>
              <p:cNvSpPr txBox="1"/>
              <p:nvPr/>
            </p:nvSpPr>
            <p:spPr>
              <a:xfrm>
                <a:off x="10214498" y="2724937"/>
                <a:ext cx="75723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998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E1D74DD-F228-3E83-996E-3F1C1FB33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4498" y="2724937"/>
                <a:ext cx="757231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868E467-38C7-39AA-5C75-9BCAD0573B8F}"/>
                  </a:ext>
                </a:extLst>
              </p:cNvPr>
              <p:cNvSpPr txBox="1"/>
              <p:nvPr/>
            </p:nvSpPr>
            <p:spPr>
              <a:xfrm>
                <a:off x="5681968" y="2728770"/>
                <a:ext cx="75723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999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868E467-38C7-39AA-5C75-9BCAD0573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968" y="2728770"/>
                <a:ext cx="757231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740DC0C0-445E-A4E3-A32C-AFA429517F50}"/>
              </a:ext>
            </a:extLst>
          </p:cNvPr>
          <p:cNvSpPr txBox="1"/>
          <p:nvPr/>
        </p:nvSpPr>
        <p:spPr>
          <a:xfrm>
            <a:off x="465409" y="1070720"/>
            <a:ext cx="22669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Random Noise</a:t>
            </a:r>
          </a:p>
        </p:txBody>
      </p:sp>
    </p:spTree>
    <p:extLst>
      <p:ext uri="{BB962C8B-B14F-4D97-AF65-F5344CB8AC3E}">
        <p14:creationId xmlns:p14="http://schemas.microsoft.com/office/powerpoint/2010/main" val="977139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46A8A-5CB9-B337-7641-130BE3DEA494}"/>
              </a:ext>
            </a:extLst>
          </p:cNvPr>
          <p:cNvSpPr txBox="1">
            <a:spLocks/>
          </p:cNvSpPr>
          <p:nvPr/>
        </p:nvSpPr>
        <p:spPr>
          <a:xfrm>
            <a:off x="1628273" y="2940398"/>
            <a:ext cx="8935453" cy="977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Calibri Light" panose="020F0302020204030204" pitchFamily="34" charset="0"/>
                <a:ea typeface="CMU Sans Serif" panose="02000603000000000000" pitchFamily="2" charset="0"/>
                <a:cs typeface="Calibri Light" panose="020F0302020204030204" pitchFamily="34" charset="0"/>
              </a:rPr>
              <a:t>Part 2: Diffusion Process</a:t>
            </a:r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931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2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274319" y="212682"/>
                <a:ext cx="6230844" cy="56682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14:m>
                  <m:oMath xmlns:m="http://schemas.openxmlformats.org/officeDocument/2006/math">
                    <m:r>
                      <a:rPr lang="en-US" altLang="zh-CN" sz="3600" b="0" i="1" spc="-10" dirty="0" smtClean="0">
                        <a:latin typeface="Cambria Math" panose="02040503050406030204" pitchFamily="18" charset="0"/>
                        <a:ea typeface="+mj-ea"/>
                        <a:cs typeface="Calibri Light" panose="020F0302020204030204" pitchFamily="34" charset="0"/>
                      </a:rPr>
                      <m:t>𝑞</m:t>
                    </m:r>
                    <m:r>
                      <a:rPr lang="en-US" altLang="zh-CN" sz="3600" b="0" i="1" spc="-10" dirty="0" smtClean="0">
                        <a:latin typeface="Cambria Math" panose="02040503050406030204" pitchFamily="18" charset="0"/>
                        <a:ea typeface="+mj-ea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3600" b="0" i="1" spc="-10" dirty="0" smtClean="0">
                            <a:latin typeface="Cambria Math" panose="02040503050406030204" pitchFamily="18" charset="0"/>
                            <a:ea typeface="+mj-ea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3600" b="0" i="1" spc="-10" dirty="0" smtClean="0">
                            <a:latin typeface="Cambria Math" panose="02040503050406030204" pitchFamily="18" charset="0"/>
                            <a:ea typeface="+mj-ea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3600" b="0" i="1" spc="-10" dirty="0" smtClean="0">
                            <a:latin typeface="Cambria Math" panose="02040503050406030204" pitchFamily="18" charset="0"/>
                            <a:ea typeface="+mj-ea"/>
                            <a:cs typeface="Calibri Light" panose="020F0302020204030204" pitchFamily="34" charset="0"/>
                          </a:rPr>
                          <m:t>𝑡</m:t>
                        </m:r>
                      </m:sub>
                    </m:sSub>
                    <m:r>
                      <a:rPr lang="en-US" altLang="zh-CN" sz="3600" b="0" i="1" spc="-10" dirty="0" smtClean="0">
                        <a:latin typeface="Cambria Math" panose="02040503050406030204" pitchFamily="18" charset="0"/>
                        <a:ea typeface="+mj-ea"/>
                        <a:cs typeface="Calibri Light" panose="020F0302020204030204" pitchFamily="34" charset="0"/>
                      </a:rPr>
                      <m:t>|</m:t>
                    </m:r>
                    <m:sSub>
                      <m:sSubPr>
                        <m:ctrlPr>
                          <a:rPr lang="en-US" altLang="zh-CN" sz="3600" b="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3600" b="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3600" b="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  <m:r>
                          <a:rPr lang="en-US" altLang="zh-CN" sz="3600" b="0" i="0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−1</m:t>
                        </m:r>
                      </m:sub>
                    </m:sSub>
                    <m:r>
                      <a:rPr lang="en-US" altLang="zh-CN" sz="3600" b="0" i="0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sz="3600" spc="-1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: Diffusion Process at </a:t>
                </a:r>
                <a14:m>
                  <m:oMath xmlns:m="http://schemas.openxmlformats.org/officeDocument/2006/math">
                    <m:r>
                      <a:rPr lang="en-US" altLang="zh-CN" sz="3600" i="1" spc="-10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𝑡</m:t>
                    </m:r>
                  </m:oMath>
                </a14:m>
                <a:endParaRPr sz="3600" spc="-1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" name="object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4319" y="212682"/>
                <a:ext cx="6230844" cy="566822"/>
              </a:xfrm>
              <a:prstGeom prst="rect">
                <a:avLst/>
              </a:prstGeom>
              <a:blipFill>
                <a:blip r:embed="rId3"/>
                <a:stretch>
                  <a:fillRect t="-22581" b="-483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2C46B0DB-AB11-4F0F-EA3A-6ABF668FFF15}"/>
              </a:ext>
            </a:extLst>
          </p:cNvPr>
          <p:cNvCxnSpPr>
            <a:cxnSpLocks/>
          </p:cNvCxnSpPr>
          <p:nvPr/>
        </p:nvCxnSpPr>
        <p:spPr>
          <a:xfrm>
            <a:off x="8785755" y="1641280"/>
            <a:ext cx="425868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E28432EA-DE5F-12AB-089A-EF5C10E62AFB}"/>
              </a:ext>
            </a:extLst>
          </p:cNvPr>
          <p:cNvSpPr/>
          <p:nvPr/>
        </p:nvSpPr>
        <p:spPr>
          <a:xfrm>
            <a:off x="9250775" y="1356738"/>
            <a:ext cx="987176" cy="589118"/>
          </a:xfrm>
          <a:prstGeom prst="roundRect">
            <a:avLst/>
          </a:prstGeom>
          <a:solidFill>
            <a:srgbClr val="E7DAD2"/>
          </a:solidFill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pc="-1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Add Noise</a:t>
            </a:r>
            <a:endParaRPr lang="zh-CN" altLang="en-US" sz="2400" spc="-1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EEFB594A-9638-A752-4F15-C41CF90C8008}"/>
              </a:ext>
            </a:extLst>
          </p:cNvPr>
          <p:cNvCxnSpPr>
            <a:cxnSpLocks/>
          </p:cNvCxnSpPr>
          <p:nvPr/>
        </p:nvCxnSpPr>
        <p:spPr>
          <a:xfrm>
            <a:off x="10282141" y="1651297"/>
            <a:ext cx="425868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图片 19">
            <a:extLst>
              <a:ext uri="{FF2B5EF4-FFF2-40B4-BE49-F238E27FC236}">
                <a16:creationId xmlns:a16="http://schemas.microsoft.com/office/drawing/2014/main" id="{E5380EB0-9530-340B-7A65-E52FA5ABE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2199" y="1169324"/>
            <a:ext cx="799057" cy="7990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39B8CAD-208B-DCC6-C25E-6770E453026F}"/>
                  </a:ext>
                </a:extLst>
              </p:cNvPr>
              <p:cNvSpPr txBox="1"/>
              <p:nvPr/>
            </p:nvSpPr>
            <p:spPr>
              <a:xfrm>
                <a:off x="9271736" y="993174"/>
                <a:ext cx="10125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pc="-10">
                    <a:latin typeface="Calibri Light" panose="020F0302020204030204" pitchFamily="34" charset="0"/>
                    <a:ea typeface="+mj-ea"/>
                    <a:cs typeface="Calibri Light" panose="020F0302020204030204" pitchFamily="34" charset="0"/>
                  </a:rPr>
                  <a:t>Step </a:t>
                </a:r>
                <a14:m>
                  <m:oMath xmlns:m="http://schemas.openxmlformats.org/officeDocument/2006/math">
                    <m:r>
                      <a:rPr lang="en-US" altLang="zh-CN" b="0" i="1" spc="-10" dirty="0" smtClean="0">
                        <a:latin typeface="Cambria Math" panose="02040503050406030204" pitchFamily="18" charset="0"/>
                        <a:ea typeface="+mj-ea"/>
                        <a:cs typeface="Calibri Light" panose="020F0302020204030204" pitchFamily="34" charset="0"/>
                      </a:rPr>
                      <m:t>1</m:t>
                    </m:r>
                  </m:oMath>
                </a14:m>
                <a:endParaRPr lang="zh-CN" altLang="en-US" spc="-1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39B8CAD-208B-DCC6-C25E-6770E4530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736" y="993174"/>
                <a:ext cx="1012568" cy="276999"/>
              </a:xfrm>
              <a:prstGeom prst="rect">
                <a:avLst/>
              </a:prstGeom>
              <a:blipFill>
                <a:blip r:embed="rId5"/>
                <a:stretch>
                  <a:fillRect t="-28889" b="-5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B96899BC-C8E6-21B7-4943-83F8DD918458}"/>
              </a:ext>
            </a:extLst>
          </p:cNvPr>
          <p:cNvCxnSpPr>
            <a:cxnSpLocks/>
          </p:cNvCxnSpPr>
          <p:nvPr/>
        </p:nvCxnSpPr>
        <p:spPr>
          <a:xfrm>
            <a:off x="4362450" y="1641280"/>
            <a:ext cx="486728" cy="169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338DE671-EDF3-BC9F-AD05-20D20BB3820B}"/>
              </a:ext>
            </a:extLst>
          </p:cNvPr>
          <p:cNvSpPr/>
          <p:nvPr/>
        </p:nvSpPr>
        <p:spPr>
          <a:xfrm>
            <a:off x="4898371" y="1353409"/>
            <a:ext cx="987176" cy="589118"/>
          </a:xfrm>
          <a:prstGeom prst="roundRect">
            <a:avLst/>
          </a:prstGeom>
          <a:solidFill>
            <a:srgbClr val="E7DAD2"/>
          </a:solidFill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pc="-1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Add</a:t>
            </a:r>
            <a:br>
              <a:rPr lang="en-US" altLang="zh-CN" spc="-1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</a:br>
            <a:r>
              <a:rPr lang="en-US" altLang="zh-CN" spc="-1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Noise</a:t>
            </a:r>
            <a:endParaRPr lang="zh-CN" altLang="en-US" sz="2400" spc="-1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D651326C-1A04-2B03-A018-E1AC8C871DF1}"/>
              </a:ext>
            </a:extLst>
          </p:cNvPr>
          <p:cNvCxnSpPr>
            <a:cxnSpLocks/>
          </p:cNvCxnSpPr>
          <p:nvPr/>
        </p:nvCxnSpPr>
        <p:spPr>
          <a:xfrm>
            <a:off x="5958017" y="1642974"/>
            <a:ext cx="425868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CAA84F61-839A-E690-4C3B-1F2D7E9AFFBB}"/>
                  </a:ext>
                </a:extLst>
              </p:cNvPr>
              <p:cNvSpPr txBox="1"/>
              <p:nvPr/>
            </p:nvSpPr>
            <p:spPr>
              <a:xfrm>
                <a:off x="4898371" y="989845"/>
                <a:ext cx="10125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pc="-10" dirty="0">
                    <a:latin typeface="Calibri Light" panose="020F0302020204030204" pitchFamily="34" charset="0"/>
                    <a:ea typeface="+mj-ea"/>
                    <a:cs typeface="Calibri Light" panose="020F0302020204030204" pitchFamily="34" charset="0"/>
                  </a:rPr>
                  <a:t>Step </a:t>
                </a:r>
                <a14:m>
                  <m:oMath xmlns:m="http://schemas.openxmlformats.org/officeDocument/2006/math">
                    <m:r>
                      <a:rPr lang="en-US" altLang="zh-CN" i="1" spc="-10" dirty="0" smtClean="0">
                        <a:latin typeface="Cambria Math" panose="02040503050406030204" pitchFamily="18" charset="0"/>
                        <a:ea typeface="+mj-ea"/>
                        <a:cs typeface="Calibri Light" panose="020F0302020204030204" pitchFamily="34" charset="0"/>
                      </a:rPr>
                      <m:t>𝑡</m:t>
                    </m:r>
                  </m:oMath>
                </a14:m>
                <a:endParaRPr lang="zh-CN" altLang="en-US" spc="-10" dirty="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CAA84F61-839A-E690-4C3B-1F2D7E9AF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371" y="989845"/>
                <a:ext cx="1012568" cy="276999"/>
              </a:xfrm>
              <a:prstGeom prst="rect">
                <a:avLst/>
              </a:prstGeom>
              <a:blipFill>
                <a:blip r:embed="rId6"/>
                <a:stretch>
                  <a:fillRect t="-28261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F5FA7433-4AC0-3E39-6888-4F2053486BF0}"/>
              </a:ext>
            </a:extLst>
          </p:cNvPr>
          <p:cNvCxnSpPr>
            <a:cxnSpLocks/>
          </p:cNvCxnSpPr>
          <p:nvPr/>
        </p:nvCxnSpPr>
        <p:spPr>
          <a:xfrm>
            <a:off x="7609865" y="1641280"/>
            <a:ext cx="425868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ECDF56C3-A8F5-E46B-9EE9-DA652E8813C4}"/>
              </a:ext>
            </a:extLst>
          </p:cNvPr>
          <p:cNvSpPr/>
          <p:nvPr/>
        </p:nvSpPr>
        <p:spPr>
          <a:xfrm>
            <a:off x="3293332" y="982150"/>
            <a:ext cx="4201497" cy="131826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34558C2C-5923-9759-33EE-80153C2F179A}"/>
              </a:ext>
            </a:extLst>
          </p:cNvPr>
          <p:cNvCxnSpPr>
            <a:cxnSpLocks/>
          </p:cNvCxnSpPr>
          <p:nvPr/>
        </p:nvCxnSpPr>
        <p:spPr>
          <a:xfrm>
            <a:off x="2711105" y="1651297"/>
            <a:ext cx="425868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B4B13F53-CF23-346B-3BFA-99E6A019DEFC}"/>
              </a:ext>
            </a:extLst>
          </p:cNvPr>
          <p:cNvSpPr txBox="1"/>
          <p:nvPr/>
        </p:nvSpPr>
        <p:spPr>
          <a:xfrm>
            <a:off x="1749884" y="1323302"/>
            <a:ext cx="101256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800" spc="-1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…</a:t>
            </a:r>
            <a:endParaRPr lang="zh-CN" altLang="en-US" sz="2800" spc="-10"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95A058F7-3642-9F28-7291-6CFB5DAFC9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050" y="1235772"/>
            <a:ext cx="799057" cy="799056"/>
          </a:xfrm>
          <a:prstGeom prst="rect">
            <a:avLst/>
          </a:prstGeom>
        </p:spPr>
      </p:pic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CC1EC240-4DDA-6A0A-29BE-8E4A79BF12E7}"/>
              </a:ext>
            </a:extLst>
          </p:cNvPr>
          <p:cNvCxnSpPr>
            <a:cxnSpLocks/>
          </p:cNvCxnSpPr>
          <p:nvPr/>
        </p:nvCxnSpPr>
        <p:spPr>
          <a:xfrm>
            <a:off x="1502315" y="1641280"/>
            <a:ext cx="425868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图片 31">
            <a:extLst>
              <a:ext uri="{FF2B5EF4-FFF2-40B4-BE49-F238E27FC236}">
                <a16:creationId xmlns:a16="http://schemas.microsoft.com/office/drawing/2014/main" id="{BED41D36-42E4-34E5-D50A-F24B496118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3708" y="1284141"/>
            <a:ext cx="799057" cy="79905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8B730340-0B0F-EDFB-1779-C5DF83AD5C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85422" y="1235772"/>
            <a:ext cx="799057" cy="799057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63174B7C-0C04-A3E2-14DA-FD16625CE511}"/>
              </a:ext>
            </a:extLst>
          </p:cNvPr>
          <p:cNvSpPr txBox="1"/>
          <p:nvPr/>
        </p:nvSpPr>
        <p:spPr>
          <a:xfrm>
            <a:off x="7843278" y="1353409"/>
            <a:ext cx="101256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800" spc="-1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…</a:t>
            </a:r>
            <a:endParaRPr lang="zh-CN" altLang="en-US" sz="2800" spc="-10"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7C1B62BB-AEF7-1C48-9D5B-653EBD1E2210}"/>
              </a:ext>
            </a:extLst>
          </p:cNvPr>
          <p:cNvCxnSpPr>
            <a:cxnSpLocks/>
          </p:cNvCxnSpPr>
          <p:nvPr/>
        </p:nvCxnSpPr>
        <p:spPr>
          <a:xfrm flipV="1">
            <a:off x="5421400" y="2381086"/>
            <a:ext cx="0" cy="104791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5E3143A0-61BD-9C3C-64CF-804B68CA0F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6388" y="3525212"/>
            <a:ext cx="1219200" cy="1219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A26E5DB-FE72-71E1-0C07-20258163C098}"/>
                  </a:ext>
                </a:extLst>
              </p:cNvPr>
              <p:cNvSpPr txBox="1"/>
              <p:nvPr/>
            </p:nvSpPr>
            <p:spPr>
              <a:xfrm>
                <a:off x="1493713" y="4744410"/>
                <a:ext cx="40455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sz="2800" i="1" spc="-10" dirty="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A26E5DB-FE72-71E1-0C07-20258163C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713" y="4744410"/>
                <a:ext cx="40455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9FBAAFE2-348F-5168-5009-598757B730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1243" y="3525212"/>
            <a:ext cx="1219200" cy="1219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4A43EF1-BAD8-2B90-17E3-27E51538ECC0}"/>
                  </a:ext>
                </a:extLst>
              </p:cNvPr>
              <p:cNvSpPr txBox="1"/>
              <p:nvPr/>
            </p:nvSpPr>
            <p:spPr>
              <a:xfrm>
                <a:off x="4039697" y="4744411"/>
                <a:ext cx="295063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dirty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𝑡</m:t>
                          </m:r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−</m:t>
                          </m:r>
                          <m:r>
                            <a:rPr lang="en-US" altLang="zh-CN" sz="2800" b="0" i="0" dirty="0" smtClean="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800" spc="-10" dirty="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4A43EF1-BAD8-2B90-17E3-27E51538E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697" y="4744411"/>
                <a:ext cx="2950636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C6A343E-E484-92A8-C497-8FE498F71753}"/>
                  </a:ext>
                </a:extLst>
              </p:cNvPr>
              <p:cNvSpPr txBox="1"/>
              <p:nvPr/>
            </p:nvSpPr>
            <p:spPr>
              <a:xfrm>
                <a:off x="2450269" y="4051543"/>
                <a:ext cx="62526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400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C6A343E-E484-92A8-C497-8FE498F71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269" y="4051543"/>
                <a:ext cx="625261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761789D-2797-68AA-92A9-158E0E74F12F}"/>
                  </a:ext>
                </a:extLst>
              </p:cNvPr>
              <p:cNvSpPr txBox="1"/>
              <p:nvPr/>
            </p:nvSpPr>
            <p:spPr>
              <a:xfrm>
                <a:off x="3393111" y="3960620"/>
                <a:ext cx="1277301" cy="5218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761789D-2797-68AA-92A9-158E0E74F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111" y="3960620"/>
                <a:ext cx="1277301" cy="5218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30971B38-6E6D-860A-69DE-16A32A28096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12102" y="3525212"/>
            <a:ext cx="1219200" cy="1219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7D79BFA-4E2E-1E51-E7AB-49371CF04D9F}"/>
                  </a:ext>
                </a:extLst>
              </p:cNvPr>
              <p:cNvSpPr txBox="1"/>
              <p:nvPr/>
            </p:nvSpPr>
            <p:spPr>
              <a:xfrm>
                <a:off x="6440461" y="4051543"/>
                <a:ext cx="62526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sz="400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7D79BFA-4E2E-1E51-E7AB-49371CF04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461" y="4051543"/>
                <a:ext cx="625261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6492A07-2C4E-B3B8-21B2-C2CDF9CD18EF}"/>
                  </a:ext>
                </a:extLst>
              </p:cNvPr>
              <p:cNvSpPr txBox="1"/>
              <p:nvPr/>
            </p:nvSpPr>
            <p:spPr>
              <a:xfrm>
                <a:off x="7435772" y="3960620"/>
                <a:ext cx="625261" cy="5218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6492A07-2C4E-B3B8-21B2-C2CDF9CD1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772" y="3960620"/>
                <a:ext cx="625261" cy="5218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3DCC9E8-4E15-5C52-62E8-CC3F2CD72D59}"/>
                  </a:ext>
                </a:extLst>
              </p:cNvPr>
              <p:cNvSpPr txBox="1"/>
              <p:nvPr/>
            </p:nvSpPr>
            <p:spPr>
              <a:xfrm>
                <a:off x="8212102" y="4779978"/>
                <a:ext cx="134443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800" dirty="0"/>
                  <a:t>:</a:t>
                </a:r>
                <a:r>
                  <a:rPr lang="zh-CN" altLang="en-US" sz="2800" dirty="0"/>
                  <a:t> </a:t>
                </a:r>
                <a:r>
                  <a:rPr lang="en-US" altLang="zh-CN" sz="2800" spc="-10" dirty="0">
                    <a:latin typeface="Calibri Light" panose="020F0302020204030204" pitchFamily="34" charset="0"/>
                    <a:ea typeface="+mj-ea"/>
                    <a:cs typeface="Calibri Light" panose="020F0302020204030204" pitchFamily="34" charset="0"/>
                  </a:rPr>
                  <a:t>Noise</a:t>
                </a:r>
                <a:endParaRPr lang="zh-CN" altLang="en-US" sz="2800" spc="-10" dirty="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3DCC9E8-4E15-5C52-62E8-CC3F2CD72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2102" y="4779978"/>
                <a:ext cx="1344436" cy="430887"/>
              </a:xfrm>
              <a:prstGeom prst="rect">
                <a:avLst/>
              </a:prstGeom>
              <a:blipFill>
                <a:blip r:embed="rId17"/>
                <a:stretch>
                  <a:fillRect t="-25352" r="-10860" b="-507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7CE97A03-BB4A-AEC1-7314-F3D86880D8E3}"/>
                  </a:ext>
                </a:extLst>
              </p:cNvPr>
              <p:cNvSpPr txBox="1"/>
              <p:nvPr/>
            </p:nvSpPr>
            <p:spPr>
              <a:xfrm>
                <a:off x="5421400" y="2682160"/>
                <a:ext cx="168646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b="0" i="1" spc="-10" dirty="0" smtClean="0">
                        <a:latin typeface="Cambria Math" panose="02040503050406030204" pitchFamily="18" charset="0"/>
                        <a:ea typeface="+mj-ea"/>
                        <a:cs typeface="Calibri Light" panose="020F0302020204030204" pitchFamily="34" charset="0"/>
                      </a:rPr>
                      <m:t>𝑞</m:t>
                    </m:r>
                    <m:r>
                      <a:rPr lang="en-US" altLang="zh-CN" sz="2800" b="0" i="1" spc="-10" dirty="0" smtClean="0">
                        <a:latin typeface="Cambria Math" panose="02040503050406030204" pitchFamily="18" charset="0"/>
                        <a:ea typeface="+mj-ea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800" b="0" i="1" spc="-10" dirty="0" smtClean="0">
                            <a:latin typeface="Cambria Math" panose="02040503050406030204" pitchFamily="18" charset="0"/>
                            <a:ea typeface="+mj-ea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pc="-10" dirty="0" smtClean="0">
                            <a:latin typeface="Cambria Math" panose="02040503050406030204" pitchFamily="18" charset="0"/>
                            <a:ea typeface="+mj-ea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b="0" i="0" spc="-10" dirty="0" smtClean="0">
                            <a:latin typeface="Cambria Math" panose="02040503050406030204" pitchFamily="18" charset="0"/>
                            <a:ea typeface="+mj-ea"/>
                            <a:cs typeface="Calibri Light" panose="020F0302020204030204" pitchFamily="34" charset="0"/>
                          </a:rPr>
                          <m:t>t</m:t>
                        </m:r>
                      </m:sub>
                    </m:sSub>
                    <m:r>
                      <a:rPr lang="en-US" altLang="zh-CN" sz="2800" b="0" i="1" spc="-10" dirty="0" smtClean="0">
                        <a:latin typeface="Cambria Math" panose="02040503050406030204" pitchFamily="18" charset="0"/>
                        <a:ea typeface="+mj-ea"/>
                        <a:cs typeface="Calibri Light" panose="020F0302020204030204" pitchFamily="34" charset="0"/>
                      </a:rPr>
                      <m:t>|</m:t>
                    </m:r>
                    <m:sSub>
                      <m:sSubPr>
                        <m:ctrlPr>
                          <a:rPr lang="en-US" altLang="zh-CN" sz="2800" b="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b="0" i="0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t</m:t>
                        </m:r>
                        <m:r>
                          <a:rPr lang="en-US" altLang="zh-CN" sz="2800" b="0" i="0" spc="-10" dirty="0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−1</m:t>
                        </m:r>
                      </m:sub>
                    </m:sSub>
                    <m:r>
                      <a:rPr lang="en-US" altLang="zh-CN" sz="2800" b="0" i="0" spc="-10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800" spc="-1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7CE97A03-BB4A-AEC1-7314-F3D86880D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400" y="2682160"/>
                <a:ext cx="168646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4" descr="Gaussian filter - Wikipedia">
            <a:extLst>
              <a:ext uri="{FF2B5EF4-FFF2-40B4-BE49-F238E27FC236}">
                <a16:creationId xmlns:a16="http://schemas.microsoft.com/office/drawing/2014/main" id="{2C5E4F6F-06BA-A284-B4F9-50A4AD221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571" y="3449247"/>
            <a:ext cx="2160077" cy="154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7C147BB5-94B1-E271-F6A1-981987CF81B0}"/>
                  </a:ext>
                </a:extLst>
              </p:cNvPr>
              <p:cNvSpPr txBox="1"/>
              <p:nvPr/>
            </p:nvSpPr>
            <p:spPr>
              <a:xfrm>
                <a:off x="9951298" y="4838561"/>
                <a:ext cx="176531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1" i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8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b="1" i="0" smtClean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spc="-10" dirty="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7C147BB5-94B1-E271-F6A1-981987CF8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298" y="4838561"/>
                <a:ext cx="1765317" cy="43088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A275CB86-F804-7CDF-BC07-C3B3A5BA6E2F}"/>
                  </a:ext>
                </a:extLst>
              </p:cNvPr>
              <p:cNvSpPr txBox="1"/>
              <p:nvPr/>
            </p:nvSpPr>
            <p:spPr>
              <a:xfrm>
                <a:off x="9462284" y="3986494"/>
                <a:ext cx="45719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zh-CN" altLang="en-US" sz="2800" spc="-1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A275CB86-F804-7CDF-BC07-C3B3A5BA6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2284" y="3986494"/>
                <a:ext cx="457197" cy="43088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F21E1451-9F7D-D08C-DF9E-57FEEF006EE7}"/>
                  </a:ext>
                </a:extLst>
              </p:cNvPr>
              <p:cNvSpPr txBox="1"/>
              <p:nvPr/>
            </p:nvSpPr>
            <p:spPr>
              <a:xfrm>
                <a:off x="5404655" y="5903988"/>
                <a:ext cx="6643357" cy="952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⋯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altLang="zh-CN" sz="2800" dirty="0"/>
                  <a:t>: </a:t>
                </a:r>
                <a:r>
                  <a:rPr lang="en-US" altLang="zh-CN" sz="2800" spc="-10" dirty="0">
                    <a:latin typeface="Calibri Light" panose="020F0302020204030204" pitchFamily="34" charset="0"/>
                    <a:ea typeface="+mj-ea"/>
                    <a:cs typeface="Calibri Light" panose="020F0302020204030204" pitchFamily="34" charset="0"/>
                  </a:rPr>
                  <a:t>Noise Scheduler</a:t>
                </a:r>
              </a:p>
              <a:p>
                <a:pPr algn="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800" spc="-10" dirty="0">
                    <a:latin typeface="Calibri Light" panose="020F0302020204030204" pitchFamily="34" charset="0"/>
                    <a:ea typeface="+mj-ea"/>
                    <a:cs typeface="Calibri Light" panose="020F0302020204030204" pitchFamily="34" charset="0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800" spc="-10" dirty="0">
                    <a:latin typeface="Calibri Light" panose="020F0302020204030204" pitchFamily="34" charset="0"/>
                    <a:ea typeface="+mj-ea"/>
                    <a:cs typeface="Calibri Light" panose="020F0302020204030204" pitchFamily="34" charset="0"/>
                  </a:rPr>
                  <a:t> 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b="0" i="0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x</m:t>
                        </m:r>
                      </m:e>
                      <m:sub>
                        <m:r>
                          <a:rPr lang="en-US" altLang="zh-CN" sz="28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</m:sub>
                    </m:sSub>
                    <m:r>
                      <a:rPr lang="en-US" altLang="zh-CN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→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8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800" b="1"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800" spc="-1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altLang="zh-CN" sz="2800" spc="-1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𝑡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→</m:t>
                    </m:r>
                    <m:r>
                      <a:rPr lang="en-US" altLang="zh-CN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𝑇</m:t>
                    </m:r>
                  </m:oMath>
                </a14:m>
                <a:endParaRPr lang="zh-CN" altLang="en-US" sz="2800" spc="-10" dirty="0"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F21E1451-9F7D-D08C-DF9E-57FEEF006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655" y="5903988"/>
                <a:ext cx="6643357" cy="952697"/>
              </a:xfrm>
              <a:prstGeom prst="rect">
                <a:avLst/>
              </a:prstGeom>
              <a:blipFill>
                <a:blip r:embed="rId22"/>
                <a:stretch>
                  <a:fillRect t="-11538" r="-3306" b="-205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609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18043F93FBAA4AB0F4A2C5C3835B3D" ma:contentTypeVersion="9" ma:contentTypeDescription="Create a new document." ma:contentTypeScope="" ma:versionID="94ef844d8cfb94e0b93d421b9ff66b5a">
  <xsd:schema xmlns:xsd="http://www.w3.org/2001/XMLSchema" xmlns:xs="http://www.w3.org/2001/XMLSchema" xmlns:p="http://schemas.microsoft.com/office/2006/metadata/properties" xmlns:ns3="f6c5208f-e5e8-4fa4-a1e1-0f1fa8351019" xmlns:ns4="895b566d-710f-47fa-b74c-1a4e4daafeaa" targetNamespace="http://schemas.microsoft.com/office/2006/metadata/properties" ma:root="true" ma:fieldsID="59d0c4610e1e82ddbd62e7f9216df878" ns3:_="" ns4:_="">
    <xsd:import namespace="f6c5208f-e5e8-4fa4-a1e1-0f1fa8351019"/>
    <xsd:import namespace="895b566d-710f-47fa-b74c-1a4e4daafeaa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c5208f-e5e8-4fa4-a1e1-0f1fa8351019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5b566d-710f-47fa-b74c-1a4e4daafeaa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6c5208f-e5e8-4fa4-a1e1-0f1fa8351019" xsi:nil="true"/>
  </documentManagement>
</p:properties>
</file>

<file path=customXml/itemProps1.xml><?xml version="1.0" encoding="utf-8"?>
<ds:datastoreItem xmlns:ds="http://schemas.openxmlformats.org/officeDocument/2006/customXml" ds:itemID="{9A39E37E-6135-4238-90BB-A805872800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C00E97-9E82-48BF-AECB-53ABA3BF3E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c5208f-e5e8-4fa4-a1e1-0f1fa8351019"/>
    <ds:schemaRef ds:uri="895b566d-710f-47fa-b74c-1a4e4daafe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860E44-E4EA-4FA6-AA30-A305854CD59A}">
  <ds:schemaRefs>
    <ds:schemaRef ds:uri="http://purl.org/dc/dcmitype/"/>
    <ds:schemaRef ds:uri="http://purl.org/dc/elements/1.1/"/>
    <ds:schemaRef ds:uri="http://schemas.openxmlformats.org/package/2006/metadata/core-properties"/>
    <ds:schemaRef ds:uri="f6c5208f-e5e8-4fa4-a1e1-0f1fa8351019"/>
    <ds:schemaRef ds:uri="http://schemas.microsoft.com/office/2006/documentManagement/types"/>
    <ds:schemaRef ds:uri="http://schemas.microsoft.com/office/infopath/2007/PartnerControls"/>
    <ds:schemaRef ds:uri="895b566d-710f-47fa-b74c-1a4e4daafeaa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4225</TotalTime>
  <Words>3580</Words>
  <Application>Microsoft Macintosh PowerPoint</Application>
  <PresentationFormat>Widescreen</PresentationFormat>
  <Paragraphs>726</Paragraphs>
  <Slides>66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等线</vt:lpstr>
      <vt:lpstr>等线 Light</vt:lpstr>
      <vt:lpstr>Arial</vt:lpstr>
      <vt:lpstr>Calibri</vt:lpstr>
      <vt:lpstr>Calibri Light</vt:lpstr>
      <vt:lpstr>Cambria Math</vt:lpstr>
      <vt:lpstr>Office 主题​​</vt:lpstr>
      <vt:lpstr>Denoising Diffusion Probabilistic Models (DDPM)</vt:lpstr>
      <vt:lpstr>PowerPoint Presentation</vt:lpstr>
      <vt:lpstr>PowerPoint Presentation</vt:lpstr>
      <vt:lpstr>What is Diffusion Model?</vt:lpstr>
      <vt:lpstr>Basic Concepts</vt:lpstr>
      <vt:lpstr>Reverse Process in DDPM</vt:lpstr>
      <vt:lpstr>Diffusion Process in DDPM</vt:lpstr>
      <vt:lpstr>PowerPoint Presentation</vt:lpstr>
      <vt:lpstr>q(x_t |x_(t-1)): Diffusion Process at t</vt:lpstr>
      <vt:lpstr>Noise Scheduler Examples</vt:lpstr>
      <vt:lpstr>PowerPoint Presentation</vt:lpstr>
      <vt:lpstr>Efficiency in Adding Noise </vt:lpstr>
      <vt:lpstr>PowerPoint Presentation</vt:lpstr>
      <vt:lpstr>q(x_2 |x_0): Drive x_2  by Adding Noise to x_0</vt:lpstr>
      <vt:lpstr>PowerPoint Presentation</vt:lpstr>
      <vt:lpstr>PowerPoint Presentation</vt:lpstr>
      <vt:lpstr>VAE vs. Diffusion Model</vt:lpstr>
      <vt:lpstr>Common Objective in Generative Models</vt:lpstr>
      <vt:lpstr>Common Objective in Generative Models</vt:lpstr>
      <vt:lpstr>KL-Divergence and Maximum Likelihood Estimation</vt:lpstr>
      <vt:lpstr>Compute log p(x) is impossible</vt:lpstr>
      <vt:lpstr>Evidence Lower Bound of log p(x)</vt:lpstr>
      <vt:lpstr>ELBO(x)</vt:lpstr>
      <vt:lpstr>Further Derivation of ELBO(x)</vt:lpstr>
      <vt:lpstr>PowerPoint Presentation</vt:lpstr>
      <vt:lpstr>Optimization Goal of DDPM</vt:lpstr>
      <vt:lpstr>Evidence Lower Bond of DDPM </vt:lpstr>
      <vt:lpstr>Evidence Lower Bond of DDPM (Continued.) </vt:lpstr>
      <vt:lpstr>Optimization Goal</vt:lpstr>
      <vt:lpstr>PowerPoint Presentation</vt:lpstr>
      <vt:lpstr>PowerPoint Presentation</vt:lpstr>
      <vt:lpstr>PowerPoint Presentation</vt:lpstr>
      <vt:lpstr>Derivation of q(x_(t-1)│x_t,x_0 ) </vt:lpstr>
      <vt:lpstr>Derivation of q(x_(t-1)│x_t,x_0 ) (Continued.)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Denoising Diffusion Probabilistic Models</dc:title>
  <dc:creator>Chenwei Xu</dc:creator>
  <cp:lastModifiedBy>Chenwei Xu</cp:lastModifiedBy>
  <cp:revision>3</cp:revision>
  <dcterms:created xsi:type="dcterms:W3CDTF">2024-04-23T17:36:24Z</dcterms:created>
  <dcterms:modified xsi:type="dcterms:W3CDTF">2026-05-25T10:08:11Z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0x010100B718043F93FBAA4AB0F4A2C5C3835B3D</vt:lpwstr>
  </property>
</Properties>
</file>